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DejaVu Serif Bold" panose="020B0604020202020204" charset="0"/>
      <p:regular r:id="rId22"/>
    </p:embeddedFont>
    <p:embeddedFont>
      <p:font typeface="Josefin Sans" pitchFamily="2" charset="0"/>
      <p:regular r:id="rId23"/>
    </p:embeddedFont>
    <p:embeddedFont>
      <p:font typeface="Josefin Sans Bold" pitchFamily="2" charset="0"/>
      <p:regular r:id="rId24"/>
      <p:boldItalic r:id="rId25"/>
    </p:embeddedFont>
    <p:embeddedFont>
      <p:font typeface="Noto Serif Display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svg"/><Relationship Id="rId7" Type="http://schemas.openxmlformats.org/officeDocument/2006/relationships/image" Target="../media/image48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26.svg"/><Relationship Id="rId7" Type="http://schemas.openxmlformats.org/officeDocument/2006/relationships/image" Target="../media/image6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6.sv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3.sv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gi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sv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84384" y="1804716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8" y="0"/>
                </a:lnTo>
                <a:lnTo>
                  <a:pt x="1194328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60331" y="2347709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0345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95190" y="7759407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895810" y="9184538"/>
            <a:ext cx="3392190" cy="110246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934200" y="1547066"/>
            <a:ext cx="10888771" cy="5820546"/>
            <a:chOff x="-718996" y="-71755"/>
            <a:chExt cx="14518361" cy="7760728"/>
          </a:xfrm>
        </p:grpSpPr>
        <p:sp>
          <p:nvSpPr>
            <p:cNvPr id="11" name="TextBox 11"/>
            <p:cNvSpPr txBox="1"/>
            <p:nvPr/>
          </p:nvSpPr>
          <p:spPr>
            <a:xfrm>
              <a:off x="-718996" y="1041589"/>
              <a:ext cx="14518361" cy="4333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372"/>
                </a:lnSpc>
              </a:pP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Xây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dựng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website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CarXpress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bán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ô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tô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sử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</a:t>
              </a:r>
              <a:r>
                <a:rPr lang="en-US" sz="7475" dirty="0" err="1">
                  <a:solidFill>
                    <a:srgbClr val="C1FF72"/>
                  </a:solidFill>
                  <a:latin typeface="Josefin Sans Bold"/>
                </a:rPr>
                <a:t>dụng</a:t>
              </a:r>
              <a:r>
                <a:rPr lang="en-US" sz="7475" dirty="0">
                  <a:solidFill>
                    <a:srgbClr val="C1FF72"/>
                  </a:solidFill>
                  <a:latin typeface="Josefin Sans Bold"/>
                </a:rPr>
                <a:t> Spring Framework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1755"/>
              <a:ext cx="13799365" cy="54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927820"/>
              <a:ext cx="13799365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284297" y="255978"/>
            <a:ext cx="8396645" cy="58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C1FF72"/>
                </a:solidFill>
                <a:latin typeface="DejaVu Serif Bold"/>
              </a:rPr>
              <a:t>Trường đại học công nghiệp Hà Nội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66750" y="1339897"/>
            <a:ext cx="1096291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C1FF72"/>
                </a:solidFill>
                <a:latin typeface="Josefin Sans"/>
              </a:rPr>
              <a:t>ĐỒ ÁN TỐT NGHIỆP ĐẠI HỌC NGÀNH CÔNG NGHỆ THÔNG TIN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1389" y="6905776"/>
            <a:ext cx="7849553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3975" dirty="0">
                <a:solidFill>
                  <a:srgbClr val="C1FF72"/>
                </a:solidFill>
                <a:latin typeface="Josefin Sans Bold"/>
              </a:rPr>
              <a:t>CBHD:</a:t>
            </a:r>
          </a:p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3975" dirty="0">
                <a:solidFill>
                  <a:srgbClr val="C1FF72"/>
                </a:solidFill>
                <a:latin typeface="Josefin Sans Bold"/>
              </a:rPr>
              <a:t>Sinh </a:t>
            </a:r>
            <a:r>
              <a:rPr lang="en-US" sz="3975" dirty="0" err="1">
                <a:solidFill>
                  <a:srgbClr val="C1FF72"/>
                </a:solidFill>
                <a:latin typeface="Josefin Sans Bold"/>
              </a:rPr>
              <a:t>viên</a:t>
            </a:r>
            <a:r>
              <a:rPr lang="en-US" sz="3975" dirty="0">
                <a:solidFill>
                  <a:srgbClr val="C1FF72"/>
                </a:solidFill>
                <a:latin typeface="Josefin Sans Bold"/>
              </a:rPr>
              <a:t>:  Nguyễn Tuấn Hoàn</a:t>
            </a:r>
          </a:p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3975" dirty="0">
                <a:solidFill>
                  <a:srgbClr val="C1FF72"/>
                </a:solidFill>
                <a:latin typeface="Josefin Sans Bold"/>
              </a:rPr>
              <a:t> </a:t>
            </a:r>
            <a:r>
              <a:rPr lang="en-US" sz="3975" dirty="0" err="1">
                <a:solidFill>
                  <a:srgbClr val="C1FF72"/>
                </a:solidFill>
                <a:latin typeface="Josefin Sans Bold"/>
              </a:rPr>
              <a:t>Mã</a:t>
            </a:r>
            <a:r>
              <a:rPr lang="en-US" sz="3975" dirty="0">
                <a:solidFill>
                  <a:srgbClr val="C1FF72"/>
                </a:solidFill>
                <a:latin typeface="Josefin Sans Bold"/>
              </a:rPr>
              <a:t> </a:t>
            </a:r>
            <a:r>
              <a:rPr lang="en-US" sz="3975" dirty="0" err="1">
                <a:solidFill>
                  <a:srgbClr val="C1FF72"/>
                </a:solidFill>
                <a:latin typeface="Josefin Sans Bold"/>
              </a:rPr>
              <a:t>sinh</a:t>
            </a:r>
            <a:r>
              <a:rPr lang="en-US" sz="3975" dirty="0">
                <a:solidFill>
                  <a:srgbClr val="C1FF72"/>
                </a:solidFill>
                <a:latin typeface="Josefin Sans Bold"/>
              </a:rPr>
              <a:t> </a:t>
            </a:r>
            <a:r>
              <a:rPr lang="en-US" sz="3975" dirty="0" err="1">
                <a:solidFill>
                  <a:srgbClr val="C1FF72"/>
                </a:solidFill>
                <a:latin typeface="Josefin Sans Bold"/>
              </a:rPr>
              <a:t>viên</a:t>
            </a:r>
            <a:r>
              <a:rPr lang="en-US" sz="3975" dirty="0">
                <a:solidFill>
                  <a:srgbClr val="C1FF72"/>
                </a:solidFill>
                <a:latin typeface="Josefin Sans Bold"/>
              </a:rPr>
              <a:t>: 2020604368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961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3263" y="1706073"/>
            <a:ext cx="11375092" cy="8580927"/>
          </a:xfrm>
          <a:custGeom>
            <a:avLst/>
            <a:gdLst/>
            <a:ahLst/>
            <a:cxnLst/>
            <a:rect l="l" t="t" r="r" b="b"/>
            <a:pathLst>
              <a:path w="11375092" h="8580927">
                <a:moveTo>
                  <a:pt x="0" y="0"/>
                </a:moveTo>
                <a:lnTo>
                  <a:pt x="11375091" y="0"/>
                </a:lnTo>
                <a:lnTo>
                  <a:pt x="11375091" y="8580927"/>
                </a:lnTo>
                <a:lnTo>
                  <a:pt x="0" y="858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01" b="-8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885521"/>
            <a:ext cx="4033395" cy="2222031"/>
          </a:xfrm>
          <a:custGeom>
            <a:avLst/>
            <a:gdLst/>
            <a:ahLst/>
            <a:cxnLst/>
            <a:rect l="l" t="t" r="r" b="b"/>
            <a:pathLst>
              <a:path w="4033395" h="2222031">
                <a:moveTo>
                  <a:pt x="0" y="0"/>
                </a:moveTo>
                <a:lnTo>
                  <a:pt x="4033395" y="0"/>
                </a:lnTo>
                <a:lnTo>
                  <a:pt x="4033395" y="2222031"/>
                </a:lnTo>
                <a:lnTo>
                  <a:pt x="0" y="2222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62" b="-1862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57341" y="5584422"/>
            <a:ext cx="1831620" cy="8242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1395" y="87692"/>
            <a:ext cx="8878532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Biểu đồ use case Admin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0442" y="5191076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0" y="0"/>
                </a:lnTo>
                <a:lnTo>
                  <a:pt x="1002790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58349" y="6474528"/>
            <a:ext cx="7728525" cy="3225292"/>
          </a:xfrm>
          <a:custGeom>
            <a:avLst/>
            <a:gdLst/>
            <a:ahLst/>
            <a:cxnLst/>
            <a:rect l="l" t="t" r="r" b="b"/>
            <a:pathLst>
              <a:path w="7728525" h="3225292">
                <a:moveTo>
                  <a:pt x="0" y="0"/>
                </a:moveTo>
                <a:lnTo>
                  <a:pt x="7728525" y="0"/>
                </a:lnTo>
                <a:lnTo>
                  <a:pt x="7728525" y="3225293"/>
                </a:lnTo>
                <a:lnTo>
                  <a:pt x="0" y="322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02" b="-4902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98022">
            <a:off x="5455199" y="4258457"/>
            <a:ext cx="4058248" cy="7913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577443">
            <a:off x="5310517" y="6567607"/>
            <a:ext cx="4260917" cy="8308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1837" y="5201807"/>
            <a:ext cx="4697026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Trang chủ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09869" y="8087175"/>
            <a:ext cx="7031106" cy="2199825"/>
            <a:chOff x="0" y="0"/>
            <a:chExt cx="1851814" cy="5793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51814" cy="579378"/>
            </a:xfrm>
            <a:custGeom>
              <a:avLst/>
              <a:gdLst/>
              <a:ahLst/>
              <a:cxnLst/>
              <a:rect l="l" t="t" r="r" b="b"/>
              <a:pathLst>
                <a:path w="1851814" h="579378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523222"/>
                  </a:lnTo>
                  <a:cubicBezTo>
                    <a:pt x="1851814" y="538115"/>
                    <a:pt x="1845898" y="552399"/>
                    <a:pt x="1835366" y="562930"/>
                  </a:cubicBezTo>
                  <a:cubicBezTo>
                    <a:pt x="1824835" y="573461"/>
                    <a:pt x="1810552" y="579378"/>
                    <a:pt x="1795658" y="579378"/>
                  </a:cubicBezTo>
                  <a:lnTo>
                    <a:pt x="56156" y="579378"/>
                  </a:lnTo>
                  <a:cubicBezTo>
                    <a:pt x="25142" y="579378"/>
                    <a:pt x="0" y="554236"/>
                    <a:pt x="0" y="523222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851814" cy="64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00434" y="8416607"/>
            <a:ext cx="6649977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Cho phép người dùng tùy chọn các chức năng của Website và xem tất cả sản phẩm.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813966" y="6783682"/>
            <a:ext cx="2181578" cy="425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5B0A06-102B-3F3A-828E-F569F2F9E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349" y="2019300"/>
            <a:ext cx="7728525" cy="40270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67676" y="1393027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15255" y="6905155"/>
            <a:ext cx="4706289" cy="4706289"/>
          </a:xfrm>
          <a:custGeom>
            <a:avLst/>
            <a:gdLst/>
            <a:ahLst/>
            <a:cxnLst/>
            <a:rect l="l" t="t" r="r" b="b"/>
            <a:pathLst>
              <a:path w="4706289" h="4706289">
                <a:moveTo>
                  <a:pt x="0" y="0"/>
                </a:moveTo>
                <a:lnTo>
                  <a:pt x="4706290" y="0"/>
                </a:lnTo>
                <a:lnTo>
                  <a:pt x="4706290" y="4706290"/>
                </a:lnTo>
                <a:lnTo>
                  <a:pt x="0" y="4706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9574" y="3065227"/>
            <a:ext cx="9851955" cy="7221773"/>
          </a:xfrm>
          <a:custGeom>
            <a:avLst/>
            <a:gdLst/>
            <a:ahLst/>
            <a:cxnLst/>
            <a:rect l="l" t="t" r="r" b="b"/>
            <a:pathLst>
              <a:path w="9851955" h="7221773">
                <a:moveTo>
                  <a:pt x="0" y="0"/>
                </a:moveTo>
                <a:lnTo>
                  <a:pt x="9851955" y="0"/>
                </a:lnTo>
                <a:lnTo>
                  <a:pt x="9851955" y="7221773"/>
                </a:lnTo>
                <a:lnTo>
                  <a:pt x="0" y="7221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8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0467" y="1371497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Tìm kiếm sản phẩm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256894" y="5143500"/>
            <a:ext cx="7031106" cy="1761655"/>
            <a:chOff x="0" y="0"/>
            <a:chExt cx="1851814" cy="463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51814" cy="463975"/>
            </a:xfrm>
            <a:custGeom>
              <a:avLst/>
              <a:gdLst/>
              <a:ahLst/>
              <a:cxnLst/>
              <a:rect l="l" t="t" r="r" b="b"/>
              <a:pathLst>
                <a:path w="1851814" h="463975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407819"/>
                  </a:lnTo>
                  <a:cubicBezTo>
                    <a:pt x="1851814" y="438833"/>
                    <a:pt x="1826672" y="463975"/>
                    <a:pt x="1795658" y="463975"/>
                  </a:cubicBezTo>
                  <a:lnTo>
                    <a:pt x="56156" y="463975"/>
                  </a:lnTo>
                  <a:cubicBezTo>
                    <a:pt x="41262" y="463975"/>
                    <a:pt x="26979" y="458059"/>
                    <a:pt x="16448" y="447527"/>
                  </a:cubicBezTo>
                  <a:cubicBezTo>
                    <a:pt x="5916" y="436996"/>
                    <a:pt x="0" y="422713"/>
                    <a:pt x="0" y="407819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851814" cy="5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47458" y="5454097"/>
            <a:ext cx="6649977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Cho phép khách hàng tìm kiếm sản phẩm theo nhu cầu của mình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824189" y="5885379"/>
            <a:ext cx="1425114" cy="2778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7676" y="1393027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43901" y="2883609"/>
            <a:ext cx="9144000" cy="7403391"/>
          </a:xfrm>
          <a:custGeom>
            <a:avLst/>
            <a:gdLst/>
            <a:ahLst/>
            <a:cxnLst/>
            <a:rect l="l" t="t" r="r" b="b"/>
            <a:pathLst>
              <a:path w="9144000" h="7403391">
                <a:moveTo>
                  <a:pt x="0" y="0"/>
                </a:moveTo>
                <a:lnTo>
                  <a:pt x="9144000" y="0"/>
                </a:lnTo>
                <a:lnTo>
                  <a:pt x="9144000" y="7403391"/>
                </a:lnTo>
                <a:lnTo>
                  <a:pt x="0" y="7403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06" b="-160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9743" y="6712189"/>
            <a:ext cx="4887991" cy="4114800"/>
          </a:xfrm>
          <a:custGeom>
            <a:avLst/>
            <a:gdLst/>
            <a:ahLst/>
            <a:cxnLst/>
            <a:rect l="l" t="t" r="r" b="b"/>
            <a:pathLst>
              <a:path w="4887991" h="4114800">
                <a:moveTo>
                  <a:pt x="0" y="0"/>
                </a:moveTo>
                <a:lnTo>
                  <a:pt x="4887992" y="0"/>
                </a:lnTo>
                <a:lnTo>
                  <a:pt x="4887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0467" y="1371497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Thanh toán Online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41161" y="8466942"/>
            <a:ext cx="4058248" cy="79135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2773037"/>
            <a:ext cx="7031106" cy="1761655"/>
            <a:chOff x="0" y="0"/>
            <a:chExt cx="1851814" cy="463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51814" cy="463975"/>
            </a:xfrm>
            <a:custGeom>
              <a:avLst/>
              <a:gdLst/>
              <a:ahLst/>
              <a:cxnLst/>
              <a:rect l="l" t="t" r="r" b="b"/>
              <a:pathLst>
                <a:path w="1851814" h="463975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407819"/>
                  </a:lnTo>
                  <a:cubicBezTo>
                    <a:pt x="1851814" y="438833"/>
                    <a:pt x="1826672" y="463975"/>
                    <a:pt x="1795658" y="463975"/>
                  </a:cubicBezTo>
                  <a:lnTo>
                    <a:pt x="56156" y="463975"/>
                  </a:lnTo>
                  <a:cubicBezTo>
                    <a:pt x="41262" y="463975"/>
                    <a:pt x="26979" y="458059"/>
                    <a:pt x="16448" y="447527"/>
                  </a:cubicBezTo>
                  <a:cubicBezTo>
                    <a:pt x="5916" y="436996"/>
                    <a:pt x="0" y="422713"/>
                    <a:pt x="0" y="407819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851814" cy="5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0565" y="3083634"/>
            <a:ext cx="6649977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Cho phép khách hàng thanh toán trực tuyến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400000">
            <a:off x="2034536" y="5473895"/>
            <a:ext cx="2333423" cy="4550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7676" y="1393027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60204" y="7406837"/>
            <a:ext cx="2827796" cy="2880163"/>
          </a:xfrm>
          <a:custGeom>
            <a:avLst/>
            <a:gdLst/>
            <a:ahLst/>
            <a:cxnLst/>
            <a:rect l="l" t="t" r="r" b="b"/>
            <a:pathLst>
              <a:path w="2827796" h="2880163">
                <a:moveTo>
                  <a:pt x="0" y="0"/>
                </a:moveTo>
                <a:lnTo>
                  <a:pt x="2827796" y="0"/>
                </a:lnTo>
                <a:lnTo>
                  <a:pt x="2827796" y="2880163"/>
                </a:lnTo>
                <a:lnTo>
                  <a:pt x="0" y="2880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9281" y="2544792"/>
            <a:ext cx="10997613" cy="7733890"/>
          </a:xfrm>
          <a:custGeom>
            <a:avLst/>
            <a:gdLst/>
            <a:ahLst/>
            <a:cxnLst/>
            <a:rect l="l" t="t" r="r" b="b"/>
            <a:pathLst>
              <a:path w="10997613" h="7733890">
                <a:moveTo>
                  <a:pt x="0" y="0"/>
                </a:moveTo>
                <a:lnTo>
                  <a:pt x="10997613" y="0"/>
                </a:lnTo>
                <a:lnTo>
                  <a:pt x="10997613" y="7733890"/>
                </a:lnTo>
                <a:lnTo>
                  <a:pt x="0" y="7733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51" r="-1855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344" y="1403759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Đặt hàng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447458" y="3311759"/>
            <a:ext cx="6840542" cy="1761655"/>
            <a:chOff x="0" y="0"/>
            <a:chExt cx="1801624" cy="463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1624" cy="463975"/>
            </a:xfrm>
            <a:custGeom>
              <a:avLst/>
              <a:gdLst/>
              <a:ahLst/>
              <a:cxnLst/>
              <a:rect l="l" t="t" r="r" b="b"/>
              <a:pathLst>
                <a:path w="1801624" h="463975">
                  <a:moveTo>
                    <a:pt x="57720" y="0"/>
                  </a:moveTo>
                  <a:lnTo>
                    <a:pt x="1743904" y="0"/>
                  </a:lnTo>
                  <a:cubicBezTo>
                    <a:pt x="1759212" y="0"/>
                    <a:pt x="1773894" y="6081"/>
                    <a:pt x="1784718" y="16906"/>
                  </a:cubicBezTo>
                  <a:cubicBezTo>
                    <a:pt x="1795543" y="27731"/>
                    <a:pt x="1801624" y="42412"/>
                    <a:pt x="1801624" y="57720"/>
                  </a:cubicBezTo>
                  <a:lnTo>
                    <a:pt x="1801624" y="406255"/>
                  </a:lnTo>
                  <a:cubicBezTo>
                    <a:pt x="1801624" y="421563"/>
                    <a:pt x="1795543" y="436245"/>
                    <a:pt x="1784718" y="447069"/>
                  </a:cubicBezTo>
                  <a:cubicBezTo>
                    <a:pt x="1773894" y="457894"/>
                    <a:pt x="1759212" y="463975"/>
                    <a:pt x="1743904" y="463975"/>
                  </a:cubicBezTo>
                  <a:lnTo>
                    <a:pt x="57720" y="463975"/>
                  </a:lnTo>
                  <a:cubicBezTo>
                    <a:pt x="42412" y="463975"/>
                    <a:pt x="27731" y="457894"/>
                    <a:pt x="16906" y="447069"/>
                  </a:cubicBezTo>
                  <a:cubicBezTo>
                    <a:pt x="6081" y="436245"/>
                    <a:pt x="0" y="421563"/>
                    <a:pt x="0" y="406255"/>
                  </a:cubicBezTo>
                  <a:lnTo>
                    <a:pt x="0" y="57720"/>
                  </a:lnTo>
                  <a:cubicBezTo>
                    <a:pt x="0" y="42412"/>
                    <a:pt x="6081" y="27731"/>
                    <a:pt x="16906" y="16906"/>
                  </a:cubicBezTo>
                  <a:cubicBezTo>
                    <a:pt x="27731" y="6081"/>
                    <a:pt x="42412" y="0"/>
                    <a:pt x="57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801624" cy="5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47458" y="3350893"/>
            <a:ext cx="6649977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Khi khách hàng đã chọn được sản phẩm ưng ý nhất thì sẽ tiến hành đặt hàng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3944058">
            <a:off x="10777072" y="6184228"/>
            <a:ext cx="2333423" cy="4550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7676" y="1393027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6902" y="7412060"/>
            <a:ext cx="4161098" cy="2874940"/>
          </a:xfrm>
          <a:custGeom>
            <a:avLst/>
            <a:gdLst/>
            <a:ahLst/>
            <a:cxnLst/>
            <a:rect l="l" t="t" r="r" b="b"/>
            <a:pathLst>
              <a:path w="4161098" h="2874940">
                <a:moveTo>
                  <a:pt x="0" y="0"/>
                </a:moveTo>
                <a:lnTo>
                  <a:pt x="4161098" y="0"/>
                </a:lnTo>
                <a:lnTo>
                  <a:pt x="4161098" y="2874940"/>
                </a:lnTo>
                <a:lnTo>
                  <a:pt x="0" y="287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920" y="4332288"/>
            <a:ext cx="13774832" cy="5954712"/>
          </a:xfrm>
          <a:custGeom>
            <a:avLst/>
            <a:gdLst/>
            <a:ahLst/>
            <a:cxnLst/>
            <a:rect l="l" t="t" r="r" b="b"/>
            <a:pathLst>
              <a:path w="13774832" h="5954712">
                <a:moveTo>
                  <a:pt x="0" y="0"/>
                </a:moveTo>
                <a:lnTo>
                  <a:pt x="13774833" y="0"/>
                </a:lnTo>
                <a:lnTo>
                  <a:pt x="13774833" y="5954712"/>
                </a:lnTo>
                <a:lnTo>
                  <a:pt x="0" y="595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4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344" y="1403759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Thống kê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43901" y="1180609"/>
            <a:ext cx="7031106" cy="2377337"/>
            <a:chOff x="0" y="0"/>
            <a:chExt cx="1851814" cy="6261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51814" cy="626130"/>
            </a:xfrm>
            <a:custGeom>
              <a:avLst/>
              <a:gdLst/>
              <a:ahLst/>
              <a:cxnLst/>
              <a:rect l="l" t="t" r="r" b="b"/>
              <a:pathLst>
                <a:path w="1851814" h="626130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569974"/>
                  </a:lnTo>
                  <a:cubicBezTo>
                    <a:pt x="1851814" y="584868"/>
                    <a:pt x="1845898" y="599151"/>
                    <a:pt x="1835366" y="609682"/>
                  </a:cubicBezTo>
                  <a:cubicBezTo>
                    <a:pt x="1824835" y="620214"/>
                    <a:pt x="1810552" y="626130"/>
                    <a:pt x="1795658" y="626130"/>
                  </a:cubicBezTo>
                  <a:lnTo>
                    <a:pt x="56156" y="626130"/>
                  </a:lnTo>
                  <a:cubicBezTo>
                    <a:pt x="41262" y="626130"/>
                    <a:pt x="26979" y="620214"/>
                    <a:pt x="16448" y="609682"/>
                  </a:cubicBezTo>
                  <a:cubicBezTo>
                    <a:pt x="5916" y="599151"/>
                    <a:pt x="0" y="584868"/>
                    <a:pt x="0" y="569974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851814" cy="69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34465" y="1219744"/>
            <a:ext cx="6649977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Khi người quản trị đăng nhập vào trang quản trị, họ có thể xem thống kê đơn hàng và tổng doanh thu theo từng tháng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74924">
            <a:off x="6157885" y="1641388"/>
            <a:ext cx="2333423" cy="4550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7676" y="1393027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7964" y="2716242"/>
            <a:ext cx="12630674" cy="5693223"/>
          </a:xfrm>
          <a:custGeom>
            <a:avLst/>
            <a:gdLst/>
            <a:ahLst/>
            <a:cxnLst/>
            <a:rect l="l" t="t" r="r" b="b"/>
            <a:pathLst>
              <a:path w="12630674" h="5693223">
                <a:moveTo>
                  <a:pt x="0" y="0"/>
                </a:moveTo>
                <a:lnTo>
                  <a:pt x="12630674" y="0"/>
                </a:lnTo>
                <a:lnTo>
                  <a:pt x="12630674" y="5693223"/>
                </a:lnTo>
                <a:lnTo>
                  <a:pt x="0" y="569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19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13091" y="8594077"/>
            <a:ext cx="4874909" cy="1692923"/>
          </a:xfrm>
          <a:custGeom>
            <a:avLst/>
            <a:gdLst/>
            <a:ahLst/>
            <a:cxnLst/>
            <a:rect l="l" t="t" r="r" b="b"/>
            <a:pathLst>
              <a:path w="4874909" h="1692923">
                <a:moveTo>
                  <a:pt x="0" y="0"/>
                </a:moveTo>
                <a:lnTo>
                  <a:pt x="4874909" y="0"/>
                </a:lnTo>
                <a:lnTo>
                  <a:pt x="4874909" y="1692923"/>
                </a:lnTo>
                <a:lnTo>
                  <a:pt x="0" y="1692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9743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0367" y="1403759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Quản lý sản phẩm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32690" y="3517629"/>
            <a:ext cx="4055310" cy="2967366"/>
            <a:chOff x="0" y="0"/>
            <a:chExt cx="1068065" cy="781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8065" cy="781528"/>
            </a:xfrm>
            <a:custGeom>
              <a:avLst/>
              <a:gdLst/>
              <a:ahLst/>
              <a:cxnLst/>
              <a:rect l="l" t="t" r="r" b="b"/>
              <a:pathLst>
                <a:path w="1068065" h="781528">
                  <a:moveTo>
                    <a:pt x="97363" y="0"/>
                  </a:moveTo>
                  <a:lnTo>
                    <a:pt x="970702" y="0"/>
                  </a:lnTo>
                  <a:cubicBezTo>
                    <a:pt x="1024474" y="0"/>
                    <a:pt x="1068065" y="43591"/>
                    <a:pt x="1068065" y="97363"/>
                  </a:cubicBezTo>
                  <a:lnTo>
                    <a:pt x="1068065" y="684165"/>
                  </a:lnTo>
                  <a:cubicBezTo>
                    <a:pt x="1068065" y="737937"/>
                    <a:pt x="1024474" y="781528"/>
                    <a:pt x="970702" y="781528"/>
                  </a:cubicBezTo>
                  <a:lnTo>
                    <a:pt x="97363" y="781528"/>
                  </a:lnTo>
                  <a:cubicBezTo>
                    <a:pt x="43591" y="781528"/>
                    <a:pt x="0" y="737937"/>
                    <a:pt x="0" y="684165"/>
                  </a:cubicBezTo>
                  <a:lnTo>
                    <a:pt x="0" y="97363"/>
                  </a:lnTo>
                  <a:cubicBezTo>
                    <a:pt x="0" y="43591"/>
                    <a:pt x="43591" y="0"/>
                    <a:pt x="97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068065" cy="848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641309" y="3888156"/>
            <a:ext cx="3238073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Người quản trị có thể quản lý tát cả các sản phẩm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28638" y="4887343"/>
            <a:ext cx="1168907" cy="2279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85985" y="7909523"/>
            <a:ext cx="4902015" cy="2377477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691837" y="5124450"/>
            <a:ext cx="1296243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627952" y="2604504"/>
            <a:ext cx="0" cy="4604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5055196" y="2540459"/>
            <a:ext cx="622677" cy="622677"/>
          </a:xfrm>
          <a:custGeom>
            <a:avLst/>
            <a:gdLst/>
            <a:ahLst/>
            <a:cxnLst/>
            <a:rect l="l" t="t" r="r" b="b"/>
            <a:pathLst>
              <a:path w="622677" h="622677">
                <a:moveTo>
                  <a:pt x="0" y="0"/>
                </a:moveTo>
                <a:lnTo>
                  <a:pt x="622677" y="0"/>
                </a:lnTo>
                <a:lnTo>
                  <a:pt x="622677" y="622677"/>
                </a:lnTo>
                <a:lnTo>
                  <a:pt x="0" y="62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321336" y="3529908"/>
            <a:ext cx="6649977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Hoàn thành</a:t>
            </a:r>
          </a:p>
        </p:txBody>
      </p:sp>
      <p:sp>
        <p:nvSpPr>
          <p:cNvPr id="10" name="Freeform 10"/>
          <p:cNvSpPr/>
          <p:nvPr/>
        </p:nvSpPr>
        <p:spPr>
          <a:xfrm>
            <a:off x="5055196" y="3171391"/>
            <a:ext cx="622677" cy="622677"/>
          </a:xfrm>
          <a:custGeom>
            <a:avLst/>
            <a:gdLst/>
            <a:ahLst/>
            <a:cxnLst/>
            <a:rect l="l" t="t" r="r" b="b"/>
            <a:pathLst>
              <a:path w="622677" h="622677">
                <a:moveTo>
                  <a:pt x="0" y="0"/>
                </a:moveTo>
                <a:lnTo>
                  <a:pt x="622677" y="0"/>
                </a:lnTo>
                <a:lnTo>
                  <a:pt x="622677" y="622678"/>
                </a:lnTo>
                <a:lnTo>
                  <a:pt x="0" y="622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55196" y="3647641"/>
            <a:ext cx="622677" cy="622677"/>
          </a:xfrm>
          <a:custGeom>
            <a:avLst/>
            <a:gdLst/>
            <a:ahLst/>
            <a:cxnLst/>
            <a:rect l="l" t="t" r="r" b="b"/>
            <a:pathLst>
              <a:path w="622677" h="622677">
                <a:moveTo>
                  <a:pt x="0" y="0"/>
                </a:moveTo>
                <a:lnTo>
                  <a:pt x="622677" y="0"/>
                </a:lnTo>
                <a:lnTo>
                  <a:pt x="622677" y="622678"/>
                </a:lnTo>
                <a:lnTo>
                  <a:pt x="0" y="622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55196" y="4270319"/>
            <a:ext cx="622677" cy="622677"/>
          </a:xfrm>
          <a:custGeom>
            <a:avLst/>
            <a:gdLst/>
            <a:ahLst/>
            <a:cxnLst/>
            <a:rect l="l" t="t" r="r" b="b"/>
            <a:pathLst>
              <a:path w="622677" h="622677">
                <a:moveTo>
                  <a:pt x="0" y="0"/>
                </a:moveTo>
                <a:lnTo>
                  <a:pt x="622677" y="0"/>
                </a:lnTo>
                <a:lnTo>
                  <a:pt x="622677" y="622677"/>
                </a:lnTo>
                <a:lnTo>
                  <a:pt x="0" y="62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50691" y="5619750"/>
            <a:ext cx="231688" cy="229160"/>
          </a:xfrm>
          <a:custGeom>
            <a:avLst/>
            <a:gdLst/>
            <a:ahLst/>
            <a:cxnLst/>
            <a:rect l="l" t="t" r="r" b="b"/>
            <a:pathLst>
              <a:path w="231688" h="229160">
                <a:moveTo>
                  <a:pt x="0" y="0"/>
                </a:moveTo>
                <a:lnTo>
                  <a:pt x="231687" y="0"/>
                </a:lnTo>
                <a:lnTo>
                  <a:pt x="231687" y="229160"/>
                </a:lnTo>
                <a:lnTo>
                  <a:pt x="0" y="22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9743" y="344779"/>
            <a:ext cx="11597795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luận và hướng phát triển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321336" y="5553075"/>
            <a:ext cx="6649977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Phần chưa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hoàn thành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8649" y="2632275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Hoàn thành thiết kế và đặc tả hệ thống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01680" y="4282889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Đáp ứng được nhu cầu của người sử dụng, người quản trị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03652" y="3727394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Giao diện đơn giản dễ sử dụng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77873" y="3183962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Website có thể sử dụng được và đầy đủ chức năng đã đề ra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33" y="5320982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Website vẫn còn tồn tại một vài thiếu sót, giao diện chưa đẹp</a:t>
            </a:r>
          </a:p>
        </p:txBody>
      </p:sp>
      <p:sp>
        <p:nvSpPr>
          <p:cNvPr id="22" name="Freeform 22"/>
          <p:cNvSpPr/>
          <p:nvPr/>
        </p:nvSpPr>
        <p:spPr>
          <a:xfrm>
            <a:off x="5250691" y="6160135"/>
            <a:ext cx="231688" cy="229160"/>
          </a:xfrm>
          <a:custGeom>
            <a:avLst/>
            <a:gdLst/>
            <a:ahLst/>
            <a:cxnLst/>
            <a:rect l="l" t="t" r="r" b="b"/>
            <a:pathLst>
              <a:path w="231688" h="229160">
                <a:moveTo>
                  <a:pt x="0" y="0"/>
                </a:moveTo>
                <a:lnTo>
                  <a:pt x="231687" y="0"/>
                </a:lnTo>
                <a:lnTo>
                  <a:pt x="231687" y="229161"/>
                </a:lnTo>
                <a:lnTo>
                  <a:pt x="0" y="229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892833" y="5928183"/>
            <a:ext cx="118576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Chưa xây dựng được nhiều chức năng nổi bật khi tạo website</a:t>
            </a:r>
          </a:p>
        </p:txBody>
      </p:sp>
      <p:sp>
        <p:nvSpPr>
          <p:cNvPr id="24" name="Freeform 24"/>
          <p:cNvSpPr/>
          <p:nvPr/>
        </p:nvSpPr>
        <p:spPr>
          <a:xfrm>
            <a:off x="5250691" y="6719571"/>
            <a:ext cx="231688" cy="229160"/>
          </a:xfrm>
          <a:custGeom>
            <a:avLst/>
            <a:gdLst/>
            <a:ahLst/>
            <a:cxnLst/>
            <a:rect l="l" t="t" r="r" b="b"/>
            <a:pathLst>
              <a:path w="231688" h="229160">
                <a:moveTo>
                  <a:pt x="0" y="0"/>
                </a:moveTo>
                <a:lnTo>
                  <a:pt x="231687" y="0"/>
                </a:lnTo>
                <a:lnTo>
                  <a:pt x="231687" y="229160"/>
                </a:lnTo>
                <a:lnTo>
                  <a:pt x="0" y="22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82453" y="6560185"/>
            <a:ext cx="11857620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Josefin Sans Bold"/>
              </a:rPr>
              <a:t>Một số chức năng còn hạn chế, chưa đáp ứng được hết nhu cầu công việc</a:t>
            </a:r>
          </a:p>
        </p:txBody>
      </p:sp>
      <p:sp>
        <p:nvSpPr>
          <p:cNvPr id="26" name="Freeform 26"/>
          <p:cNvSpPr/>
          <p:nvPr/>
        </p:nvSpPr>
        <p:spPr>
          <a:xfrm>
            <a:off x="1952518" y="1255344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0" y="0"/>
                </a:lnTo>
                <a:lnTo>
                  <a:pt x="1002790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14913" y="1307302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Đánh giá chung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743" y="344779"/>
            <a:ext cx="11597795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luận và hướng phát triển</a:t>
            </a:r>
          </a:p>
        </p:txBody>
      </p:sp>
      <p:sp>
        <p:nvSpPr>
          <p:cNvPr id="7" name="Freeform 7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29743" y="2729612"/>
            <a:ext cx="5072296" cy="4827776"/>
            <a:chOff x="0" y="0"/>
            <a:chExt cx="1333445" cy="12691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3445" cy="1269164"/>
            </a:xfrm>
            <a:custGeom>
              <a:avLst/>
              <a:gdLst/>
              <a:ahLst/>
              <a:cxnLst/>
              <a:rect l="l" t="t" r="r" b="b"/>
              <a:pathLst>
                <a:path w="1333445" h="1269164">
                  <a:moveTo>
                    <a:pt x="666723" y="0"/>
                  </a:moveTo>
                  <a:lnTo>
                    <a:pt x="886912" y="128625"/>
                  </a:lnTo>
                  <a:lnTo>
                    <a:pt x="1138166" y="185865"/>
                  </a:lnTo>
                  <a:lnTo>
                    <a:pt x="1198307" y="425007"/>
                  </a:lnTo>
                  <a:lnTo>
                    <a:pt x="1333445" y="634582"/>
                  </a:lnTo>
                  <a:lnTo>
                    <a:pt x="1198307" y="844156"/>
                  </a:lnTo>
                  <a:lnTo>
                    <a:pt x="1138166" y="1083299"/>
                  </a:lnTo>
                  <a:lnTo>
                    <a:pt x="886912" y="1140540"/>
                  </a:lnTo>
                  <a:lnTo>
                    <a:pt x="666723" y="1269164"/>
                  </a:lnTo>
                  <a:lnTo>
                    <a:pt x="446533" y="1140540"/>
                  </a:lnTo>
                  <a:lnTo>
                    <a:pt x="195278" y="1083299"/>
                  </a:lnTo>
                  <a:lnTo>
                    <a:pt x="135139" y="844156"/>
                  </a:lnTo>
                  <a:lnTo>
                    <a:pt x="0" y="634582"/>
                  </a:lnTo>
                  <a:lnTo>
                    <a:pt x="135139" y="425007"/>
                  </a:lnTo>
                  <a:lnTo>
                    <a:pt x="195278" y="185865"/>
                  </a:lnTo>
                  <a:lnTo>
                    <a:pt x="446533" y="128625"/>
                  </a:lnTo>
                  <a:lnTo>
                    <a:pt x="666723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229186" y="132413"/>
              <a:ext cx="875073" cy="918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Josefin Sans"/>
                </a:rPr>
                <a:t>Hướng phát tiển trong tương lai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0068" y="2729612"/>
            <a:ext cx="2920672" cy="462300"/>
            <a:chOff x="0" y="0"/>
            <a:chExt cx="1602554" cy="2536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2554" cy="253661"/>
            </a:xfrm>
            <a:custGeom>
              <a:avLst/>
              <a:gdLst/>
              <a:ahLst/>
              <a:cxnLst/>
              <a:rect l="l" t="t" r="r" b="b"/>
              <a:pathLst>
                <a:path w="1602554" h="253661">
                  <a:moveTo>
                    <a:pt x="0" y="0"/>
                  </a:moveTo>
                  <a:lnTo>
                    <a:pt x="1399354" y="0"/>
                  </a:lnTo>
                  <a:lnTo>
                    <a:pt x="1602554" y="126831"/>
                  </a:lnTo>
                  <a:lnTo>
                    <a:pt x="1399354" y="253661"/>
                  </a:lnTo>
                  <a:lnTo>
                    <a:pt x="0" y="253661"/>
                  </a:lnTo>
                  <a:lnTo>
                    <a:pt x="203200" y="126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66675"/>
              <a:ext cx="1348554" cy="320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0068" y="4912350"/>
            <a:ext cx="2920672" cy="462300"/>
            <a:chOff x="0" y="0"/>
            <a:chExt cx="1602554" cy="2536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2554" cy="253661"/>
            </a:xfrm>
            <a:custGeom>
              <a:avLst/>
              <a:gdLst/>
              <a:ahLst/>
              <a:cxnLst/>
              <a:rect l="l" t="t" r="r" b="b"/>
              <a:pathLst>
                <a:path w="1602554" h="253661">
                  <a:moveTo>
                    <a:pt x="0" y="0"/>
                  </a:moveTo>
                  <a:lnTo>
                    <a:pt x="1399354" y="0"/>
                  </a:lnTo>
                  <a:lnTo>
                    <a:pt x="1602554" y="126831"/>
                  </a:lnTo>
                  <a:lnTo>
                    <a:pt x="1399354" y="253661"/>
                  </a:lnTo>
                  <a:lnTo>
                    <a:pt x="0" y="253661"/>
                  </a:lnTo>
                  <a:lnTo>
                    <a:pt x="203200" y="126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66675"/>
              <a:ext cx="1348554" cy="320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90068" y="7326238"/>
            <a:ext cx="2920672" cy="462300"/>
            <a:chOff x="0" y="0"/>
            <a:chExt cx="1602554" cy="2536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2554" cy="253661"/>
            </a:xfrm>
            <a:custGeom>
              <a:avLst/>
              <a:gdLst/>
              <a:ahLst/>
              <a:cxnLst/>
              <a:rect l="l" t="t" r="r" b="b"/>
              <a:pathLst>
                <a:path w="1602554" h="253661">
                  <a:moveTo>
                    <a:pt x="0" y="0"/>
                  </a:moveTo>
                  <a:lnTo>
                    <a:pt x="1399354" y="0"/>
                  </a:lnTo>
                  <a:lnTo>
                    <a:pt x="1602554" y="126831"/>
                  </a:lnTo>
                  <a:lnTo>
                    <a:pt x="1399354" y="253661"/>
                  </a:lnTo>
                  <a:lnTo>
                    <a:pt x="0" y="253661"/>
                  </a:lnTo>
                  <a:lnTo>
                    <a:pt x="203200" y="126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66675"/>
              <a:ext cx="1348554" cy="320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08203" y="2079935"/>
            <a:ext cx="7031106" cy="1761655"/>
            <a:chOff x="0" y="0"/>
            <a:chExt cx="1851814" cy="463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1814" cy="463975"/>
            </a:xfrm>
            <a:custGeom>
              <a:avLst/>
              <a:gdLst/>
              <a:ahLst/>
              <a:cxnLst/>
              <a:rect l="l" t="t" r="r" b="b"/>
              <a:pathLst>
                <a:path w="1851814" h="463975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407819"/>
                  </a:lnTo>
                  <a:cubicBezTo>
                    <a:pt x="1851814" y="438833"/>
                    <a:pt x="1826672" y="463975"/>
                    <a:pt x="1795658" y="463975"/>
                  </a:cubicBezTo>
                  <a:lnTo>
                    <a:pt x="56156" y="463975"/>
                  </a:lnTo>
                  <a:cubicBezTo>
                    <a:pt x="41262" y="463975"/>
                    <a:pt x="26979" y="458059"/>
                    <a:pt x="16448" y="447527"/>
                  </a:cubicBezTo>
                  <a:cubicBezTo>
                    <a:pt x="5916" y="436996"/>
                    <a:pt x="0" y="422713"/>
                    <a:pt x="0" y="407819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851814" cy="5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096615" y="2390532"/>
            <a:ext cx="6649977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Xây dựng website quản lý bán ô tô trực tuyến với quy mô lớn hơn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908203" y="6820375"/>
            <a:ext cx="7031106" cy="1471718"/>
            <a:chOff x="0" y="0"/>
            <a:chExt cx="1851814" cy="3876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51814" cy="387613"/>
            </a:xfrm>
            <a:custGeom>
              <a:avLst/>
              <a:gdLst/>
              <a:ahLst/>
              <a:cxnLst/>
              <a:rect l="l" t="t" r="r" b="b"/>
              <a:pathLst>
                <a:path w="1851814" h="387613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331457"/>
                  </a:lnTo>
                  <a:cubicBezTo>
                    <a:pt x="1851814" y="346351"/>
                    <a:pt x="1845898" y="360634"/>
                    <a:pt x="1835366" y="371165"/>
                  </a:cubicBezTo>
                  <a:cubicBezTo>
                    <a:pt x="1824835" y="381697"/>
                    <a:pt x="1810552" y="387613"/>
                    <a:pt x="1795658" y="387613"/>
                  </a:cubicBezTo>
                  <a:lnTo>
                    <a:pt x="56156" y="387613"/>
                  </a:lnTo>
                  <a:cubicBezTo>
                    <a:pt x="41262" y="387613"/>
                    <a:pt x="26979" y="381697"/>
                    <a:pt x="16448" y="371165"/>
                  </a:cubicBezTo>
                  <a:cubicBezTo>
                    <a:pt x="5916" y="360634"/>
                    <a:pt x="0" y="346351"/>
                    <a:pt x="0" y="331457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851814" cy="454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54283" y="7218308"/>
            <a:ext cx="6957818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·      Website hỗ trợ nhiều ngôn ngữ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Josefin Sans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908203" y="4378247"/>
            <a:ext cx="7031106" cy="1761655"/>
            <a:chOff x="0" y="0"/>
            <a:chExt cx="1851814" cy="463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51814" cy="463975"/>
            </a:xfrm>
            <a:custGeom>
              <a:avLst/>
              <a:gdLst/>
              <a:ahLst/>
              <a:cxnLst/>
              <a:rect l="l" t="t" r="r" b="b"/>
              <a:pathLst>
                <a:path w="1851814" h="463975">
                  <a:moveTo>
                    <a:pt x="56156" y="0"/>
                  </a:moveTo>
                  <a:lnTo>
                    <a:pt x="1795658" y="0"/>
                  </a:lnTo>
                  <a:cubicBezTo>
                    <a:pt x="1810552" y="0"/>
                    <a:pt x="1824835" y="5916"/>
                    <a:pt x="1835366" y="16448"/>
                  </a:cubicBezTo>
                  <a:cubicBezTo>
                    <a:pt x="1845898" y="26979"/>
                    <a:pt x="1851814" y="41262"/>
                    <a:pt x="1851814" y="56156"/>
                  </a:cubicBezTo>
                  <a:lnTo>
                    <a:pt x="1851814" y="407819"/>
                  </a:lnTo>
                  <a:cubicBezTo>
                    <a:pt x="1851814" y="438833"/>
                    <a:pt x="1826672" y="463975"/>
                    <a:pt x="1795658" y="463975"/>
                  </a:cubicBezTo>
                  <a:lnTo>
                    <a:pt x="56156" y="463975"/>
                  </a:lnTo>
                  <a:cubicBezTo>
                    <a:pt x="41262" y="463975"/>
                    <a:pt x="26979" y="458059"/>
                    <a:pt x="16448" y="447527"/>
                  </a:cubicBezTo>
                  <a:cubicBezTo>
                    <a:pt x="5916" y="436996"/>
                    <a:pt x="0" y="422713"/>
                    <a:pt x="0" y="407819"/>
                  </a:cubicBezTo>
                  <a:lnTo>
                    <a:pt x="0" y="56156"/>
                  </a:lnTo>
                  <a:cubicBezTo>
                    <a:pt x="0" y="41262"/>
                    <a:pt x="5916" y="26979"/>
                    <a:pt x="16448" y="16448"/>
                  </a:cubicBezTo>
                  <a:cubicBezTo>
                    <a:pt x="26979" y="5916"/>
                    <a:pt x="41262" y="0"/>
                    <a:pt x="561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1851814" cy="5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908203" y="4670265"/>
            <a:ext cx="6649977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·      Xây dựng hệ thống bảo mật đường truyền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Josefin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2518" y="1255344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0" y="0"/>
                </a:lnTo>
                <a:lnTo>
                  <a:pt x="1002790" y="951740"/>
                </a:lnTo>
                <a:lnTo>
                  <a:pt x="0" y="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11613" y="4129606"/>
            <a:ext cx="6953243" cy="6953243"/>
          </a:xfrm>
          <a:custGeom>
            <a:avLst/>
            <a:gdLst/>
            <a:ahLst/>
            <a:cxnLst/>
            <a:rect l="l" t="t" r="r" b="b"/>
            <a:pathLst>
              <a:path w="6953243" h="6953243">
                <a:moveTo>
                  <a:pt x="0" y="0"/>
                </a:moveTo>
                <a:lnTo>
                  <a:pt x="6953244" y="0"/>
                </a:lnTo>
                <a:lnTo>
                  <a:pt x="6953244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743" y="344779"/>
            <a:ext cx="11597795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luận và hướng phát triển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4913" y="1307302"/>
            <a:ext cx="637353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luận chung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2273759"/>
            <a:ext cx="13513902" cy="9449833"/>
            <a:chOff x="0" y="0"/>
            <a:chExt cx="3552641" cy="24842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2641" cy="2484246"/>
            </a:xfrm>
            <a:custGeom>
              <a:avLst/>
              <a:gdLst/>
              <a:ahLst/>
              <a:cxnLst/>
              <a:rect l="l" t="t" r="r" b="b"/>
              <a:pathLst>
                <a:path w="3552641" h="2484246">
                  <a:moveTo>
                    <a:pt x="1776320" y="0"/>
                  </a:moveTo>
                  <a:lnTo>
                    <a:pt x="2362961" y="251768"/>
                  </a:lnTo>
                  <a:lnTo>
                    <a:pt x="3032368" y="363809"/>
                  </a:lnTo>
                  <a:lnTo>
                    <a:pt x="3192598" y="831904"/>
                  </a:lnTo>
                  <a:lnTo>
                    <a:pt x="3552641" y="1242123"/>
                  </a:lnTo>
                  <a:lnTo>
                    <a:pt x="3192598" y="1652342"/>
                  </a:lnTo>
                  <a:lnTo>
                    <a:pt x="3032368" y="2120436"/>
                  </a:lnTo>
                  <a:lnTo>
                    <a:pt x="2362961" y="2232480"/>
                  </a:lnTo>
                  <a:lnTo>
                    <a:pt x="1776320" y="2484246"/>
                  </a:lnTo>
                  <a:lnTo>
                    <a:pt x="1189680" y="2232480"/>
                  </a:lnTo>
                  <a:lnTo>
                    <a:pt x="520272" y="2120436"/>
                  </a:lnTo>
                  <a:lnTo>
                    <a:pt x="360046" y="1652342"/>
                  </a:lnTo>
                  <a:lnTo>
                    <a:pt x="0" y="1242123"/>
                  </a:lnTo>
                  <a:lnTo>
                    <a:pt x="360046" y="831904"/>
                  </a:lnTo>
                  <a:lnTo>
                    <a:pt x="520272" y="363809"/>
                  </a:lnTo>
                  <a:lnTo>
                    <a:pt x="1189680" y="251768"/>
                  </a:lnTo>
                  <a:lnTo>
                    <a:pt x="1776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610610" y="341255"/>
              <a:ext cx="2331421" cy="1716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64732" y="3702801"/>
            <a:ext cx="8984438" cy="65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Xây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dựng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một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website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bán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ô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tô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thành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công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không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chỉ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cần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kỹ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thuật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lập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trình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thiết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kế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web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chuyên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nghiệp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,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còn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đòi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hỏi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hiểu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biết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sâu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sắc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về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nhu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cầu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của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khách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hàng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thị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trường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.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Đầu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tư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vào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một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nền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tảng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trực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tuyến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mạnh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mẽ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,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dễ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sử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dụng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đầy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đủ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thông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tin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sẽ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giúp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cửa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hàng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nâng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cao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khả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năng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cạnh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tranh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,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hút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nhiều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khách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hàng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tiềm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năng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tăng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doanh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số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bán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hàng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.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Một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trang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web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được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tối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ưu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hóa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tốt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cũng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sẽ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cải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thiện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trải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nghiệm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người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dùng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,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xây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dựng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niềm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tin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và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tạo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nền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tảng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cho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sự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phát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triển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bền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vững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của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doanh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Josefin Sans Bold"/>
              </a:rPr>
              <a:t>nghiệp</a:t>
            </a:r>
            <a:r>
              <a:rPr lang="en-US" sz="3099" dirty="0">
                <a:solidFill>
                  <a:srgbClr val="000000"/>
                </a:solidFill>
                <a:latin typeface="Josefin Sans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3481" y="2248741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72264" y="3039470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7508" y="3778694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39517" y="2078628"/>
            <a:ext cx="1162094" cy="1099053"/>
            <a:chOff x="0" y="0"/>
            <a:chExt cx="306066" cy="289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85550" y="389005"/>
            <a:ext cx="606896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C1FF72"/>
                </a:solidFill>
                <a:latin typeface="Josefin Sans Bold"/>
              </a:rPr>
              <a:t>Nội dung chính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7837" y="2151438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9305" y="2081905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Tổng quan về đề tài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99305" y="8232057"/>
            <a:ext cx="9340294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luận và hướng phát triển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39517" y="3911106"/>
            <a:ext cx="1162094" cy="1099053"/>
            <a:chOff x="0" y="0"/>
            <a:chExt cx="306066" cy="2894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87837" y="4100976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839517" y="5991234"/>
            <a:ext cx="1162094" cy="1099053"/>
            <a:chOff x="0" y="0"/>
            <a:chExt cx="306066" cy="2894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87837" y="6064044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53225" y="3961911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Phân tích thiết kế hệ thống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9517" y="8159247"/>
            <a:ext cx="1162094" cy="1099053"/>
            <a:chOff x="0" y="0"/>
            <a:chExt cx="306066" cy="28946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287837" y="8232057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01611" y="6064044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Kết quả đạt được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488539"/>
            <a:ext cx="4360208" cy="2798461"/>
          </a:xfrm>
          <a:custGeom>
            <a:avLst/>
            <a:gdLst/>
            <a:ahLst/>
            <a:cxnLst/>
            <a:rect l="l" t="t" r="r" b="b"/>
            <a:pathLst>
              <a:path w="4360208" h="2798461">
                <a:moveTo>
                  <a:pt x="0" y="0"/>
                </a:moveTo>
                <a:lnTo>
                  <a:pt x="4360208" y="0"/>
                </a:lnTo>
                <a:lnTo>
                  <a:pt x="4360208" y="2798461"/>
                </a:lnTo>
                <a:lnTo>
                  <a:pt x="0" y="2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08250" y="5642815"/>
            <a:ext cx="9635039" cy="5781023"/>
          </a:xfrm>
          <a:custGeom>
            <a:avLst/>
            <a:gdLst/>
            <a:ahLst/>
            <a:cxnLst/>
            <a:rect l="l" t="t" r="r" b="b"/>
            <a:pathLst>
              <a:path w="9635039" h="5781023">
                <a:moveTo>
                  <a:pt x="0" y="0"/>
                </a:moveTo>
                <a:lnTo>
                  <a:pt x="9635039" y="0"/>
                </a:lnTo>
                <a:lnTo>
                  <a:pt x="9635039" y="5781023"/>
                </a:lnTo>
                <a:lnTo>
                  <a:pt x="0" y="578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02521" y="2877719"/>
            <a:ext cx="11284310" cy="3945096"/>
            <a:chOff x="0" y="0"/>
            <a:chExt cx="2971999" cy="10390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2011" cy="1039038"/>
            </a:xfrm>
            <a:custGeom>
              <a:avLst/>
              <a:gdLst/>
              <a:ahLst/>
              <a:cxnLst/>
              <a:rect l="l" t="t" r="r" b="b"/>
              <a:pathLst>
                <a:path w="2972011" h="1039038">
                  <a:moveTo>
                    <a:pt x="2652787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454352"/>
                  </a:cubicBezTo>
                  <a:cubicBezTo>
                    <a:pt x="0" y="714007"/>
                    <a:pt x="66279" y="809147"/>
                    <a:pt x="162037" y="853289"/>
                  </a:cubicBezTo>
                  <a:lnTo>
                    <a:pt x="162037" y="1039038"/>
                  </a:lnTo>
                  <a:lnTo>
                    <a:pt x="353844" y="879570"/>
                  </a:lnTo>
                  <a:lnTo>
                    <a:pt x="2652787" y="879570"/>
                  </a:lnTo>
                  <a:cubicBezTo>
                    <a:pt x="2845562" y="879570"/>
                    <a:pt x="2971999" y="756057"/>
                    <a:pt x="2971999" y="454289"/>
                  </a:cubicBezTo>
                  <a:cubicBezTo>
                    <a:pt x="2972011" y="123512"/>
                    <a:pt x="2845562" y="0"/>
                    <a:pt x="26527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71999" cy="877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42733" y="479173"/>
            <a:ext cx="1162094" cy="1099053"/>
            <a:chOff x="0" y="0"/>
            <a:chExt cx="306066" cy="289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91053" y="551983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2521" y="482451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Tổng quan về đề tài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3680" y="3483179"/>
            <a:ext cx="9483752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Động lực nào đã thúc đẩy quyết định xây dựng một website bán ô tô trực tuyến, và những lợi ích chính của việc chuyển đổi từ mô hình kinh doanh truyền thống sang nền tảng trực tuyến là gì?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82790" y="7403874"/>
            <a:ext cx="4805210" cy="28831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487" y="4427351"/>
            <a:ext cx="6460367" cy="6460367"/>
          </a:xfrm>
          <a:custGeom>
            <a:avLst/>
            <a:gdLst/>
            <a:ahLst/>
            <a:cxnLst/>
            <a:rect l="l" t="t" r="r" b="b"/>
            <a:pathLst>
              <a:path w="6460367" h="6460367">
                <a:moveTo>
                  <a:pt x="0" y="0"/>
                </a:moveTo>
                <a:lnTo>
                  <a:pt x="6460367" y="0"/>
                </a:lnTo>
                <a:lnTo>
                  <a:pt x="6460367" y="6460367"/>
                </a:lnTo>
                <a:lnTo>
                  <a:pt x="0" y="646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48228" y="1028700"/>
            <a:ext cx="9105361" cy="1654425"/>
            <a:chOff x="0" y="0"/>
            <a:chExt cx="2398120" cy="435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8120" cy="435733"/>
            </a:xfrm>
            <a:custGeom>
              <a:avLst/>
              <a:gdLst/>
              <a:ahLst/>
              <a:cxnLst/>
              <a:rect l="l" t="t" r="r" b="b"/>
              <a:pathLst>
                <a:path w="2398120" h="435733">
                  <a:moveTo>
                    <a:pt x="43363" y="0"/>
                  </a:moveTo>
                  <a:lnTo>
                    <a:pt x="2354757" y="0"/>
                  </a:lnTo>
                  <a:cubicBezTo>
                    <a:pt x="2378706" y="0"/>
                    <a:pt x="2398120" y="19414"/>
                    <a:pt x="2398120" y="43363"/>
                  </a:cubicBezTo>
                  <a:lnTo>
                    <a:pt x="2398120" y="392370"/>
                  </a:lnTo>
                  <a:cubicBezTo>
                    <a:pt x="2398120" y="403871"/>
                    <a:pt x="2393551" y="414900"/>
                    <a:pt x="2385419" y="423033"/>
                  </a:cubicBezTo>
                  <a:cubicBezTo>
                    <a:pt x="2377287" y="431165"/>
                    <a:pt x="2366257" y="435733"/>
                    <a:pt x="2354757" y="435733"/>
                  </a:cubicBezTo>
                  <a:lnTo>
                    <a:pt x="43363" y="435733"/>
                  </a:lnTo>
                  <a:cubicBezTo>
                    <a:pt x="19414" y="435733"/>
                    <a:pt x="0" y="416319"/>
                    <a:pt x="0" y="392370"/>
                  </a:cubicBezTo>
                  <a:lnTo>
                    <a:pt x="0" y="43363"/>
                  </a:lnTo>
                  <a:cubicBezTo>
                    <a:pt x="0" y="19414"/>
                    <a:pt x="19414" y="0"/>
                    <a:pt x="43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398120" cy="50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29989">
            <a:off x="2912712" y="1695824"/>
            <a:ext cx="3045719" cy="29391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289765">
            <a:off x="3684664" y="3663229"/>
            <a:ext cx="2399167" cy="231519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48228" y="7603875"/>
            <a:ext cx="9105361" cy="1654425"/>
            <a:chOff x="0" y="0"/>
            <a:chExt cx="2398120" cy="435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8120" cy="435733"/>
            </a:xfrm>
            <a:custGeom>
              <a:avLst/>
              <a:gdLst/>
              <a:ahLst/>
              <a:cxnLst/>
              <a:rect l="l" t="t" r="r" b="b"/>
              <a:pathLst>
                <a:path w="2398120" h="435733">
                  <a:moveTo>
                    <a:pt x="43363" y="0"/>
                  </a:moveTo>
                  <a:lnTo>
                    <a:pt x="2354757" y="0"/>
                  </a:lnTo>
                  <a:cubicBezTo>
                    <a:pt x="2378706" y="0"/>
                    <a:pt x="2398120" y="19414"/>
                    <a:pt x="2398120" y="43363"/>
                  </a:cubicBezTo>
                  <a:lnTo>
                    <a:pt x="2398120" y="392370"/>
                  </a:lnTo>
                  <a:cubicBezTo>
                    <a:pt x="2398120" y="403871"/>
                    <a:pt x="2393551" y="414900"/>
                    <a:pt x="2385419" y="423033"/>
                  </a:cubicBezTo>
                  <a:cubicBezTo>
                    <a:pt x="2377287" y="431165"/>
                    <a:pt x="2366257" y="435733"/>
                    <a:pt x="2354757" y="435733"/>
                  </a:cubicBezTo>
                  <a:lnTo>
                    <a:pt x="43363" y="435733"/>
                  </a:lnTo>
                  <a:cubicBezTo>
                    <a:pt x="19414" y="435733"/>
                    <a:pt x="0" y="416319"/>
                    <a:pt x="0" y="392370"/>
                  </a:cubicBezTo>
                  <a:lnTo>
                    <a:pt x="0" y="43363"/>
                  </a:lnTo>
                  <a:cubicBezTo>
                    <a:pt x="0" y="19414"/>
                    <a:pt x="19414" y="0"/>
                    <a:pt x="43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398120" cy="50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48228" y="5097551"/>
            <a:ext cx="9105361" cy="1654425"/>
            <a:chOff x="0" y="0"/>
            <a:chExt cx="2398120" cy="435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98120" cy="435733"/>
            </a:xfrm>
            <a:custGeom>
              <a:avLst/>
              <a:gdLst/>
              <a:ahLst/>
              <a:cxnLst/>
              <a:rect l="l" t="t" r="r" b="b"/>
              <a:pathLst>
                <a:path w="2398120" h="435733">
                  <a:moveTo>
                    <a:pt x="43363" y="0"/>
                  </a:moveTo>
                  <a:lnTo>
                    <a:pt x="2354757" y="0"/>
                  </a:lnTo>
                  <a:cubicBezTo>
                    <a:pt x="2378706" y="0"/>
                    <a:pt x="2398120" y="19414"/>
                    <a:pt x="2398120" y="43363"/>
                  </a:cubicBezTo>
                  <a:lnTo>
                    <a:pt x="2398120" y="392370"/>
                  </a:lnTo>
                  <a:cubicBezTo>
                    <a:pt x="2398120" y="403871"/>
                    <a:pt x="2393551" y="414900"/>
                    <a:pt x="2385419" y="423033"/>
                  </a:cubicBezTo>
                  <a:cubicBezTo>
                    <a:pt x="2377287" y="431165"/>
                    <a:pt x="2366257" y="435733"/>
                    <a:pt x="2354757" y="435733"/>
                  </a:cubicBezTo>
                  <a:lnTo>
                    <a:pt x="43363" y="435733"/>
                  </a:lnTo>
                  <a:cubicBezTo>
                    <a:pt x="19414" y="435733"/>
                    <a:pt x="0" y="416319"/>
                    <a:pt x="0" y="392370"/>
                  </a:cubicBezTo>
                  <a:lnTo>
                    <a:pt x="0" y="43363"/>
                  </a:lnTo>
                  <a:cubicBezTo>
                    <a:pt x="0" y="19414"/>
                    <a:pt x="19414" y="0"/>
                    <a:pt x="43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398120" cy="50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48228" y="2980518"/>
            <a:ext cx="9105361" cy="1654425"/>
            <a:chOff x="0" y="0"/>
            <a:chExt cx="2398120" cy="435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98120" cy="435733"/>
            </a:xfrm>
            <a:custGeom>
              <a:avLst/>
              <a:gdLst/>
              <a:ahLst/>
              <a:cxnLst/>
              <a:rect l="l" t="t" r="r" b="b"/>
              <a:pathLst>
                <a:path w="2398120" h="435733">
                  <a:moveTo>
                    <a:pt x="43363" y="0"/>
                  </a:moveTo>
                  <a:lnTo>
                    <a:pt x="2354757" y="0"/>
                  </a:lnTo>
                  <a:cubicBezTo>
                    <a:pt x="2378706" y="0"/>
                    <a:pt x="2398120" y="19414"/>
                    <a:pt x="2398120" y="43363"/>
                  </a:cubicBezTo>
                  <a:lnTo>
                    <a:pt x="2398120" y="392370"/>
                  </a:lnTo>
                  <a:cubicBezTo>
                    <a:pt x="2398120" y="403871"/>
                    <a:pt x="2393551" y="414900"/>
                    <a:pt x="2385419" y="423033"/>
                  </a:cubicBezTo>
                  <a:cubicBezTo>
                    <a:pt x="2377287" y="431165"/>
                    <a:pt x="2366257" y="435733"/>
                    <a:pt x="2354757" y="435733"/>
                  </a:cubicBezTo>
                  <a:lnTo>
                    <a:pt x="43363" y="435733"/>
                  </a:lnTo>
                  <a:cubicBezTo>
                    <a:pt x="19414" y="435733"/>
                    <a:pt x="0" y="416319"/>
                    <a:pt x="0" y="392370"/>
                  </a:cubicBezTo>
                  <a:lnTo>
                    <a:pt x="0" y="43363"/>
                  </a:lnTo>
                  <a:cubicBezTo>
                    <a:pt x="0" y="19414"/>
                    <a:pt x="19414" y="0"/>
                    <a:pt x="43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398120" cy="50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878273">
            <a:off x="4017297" y="5371312"/>
            <a:ext cx="2399167" cy="23151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90228">
            <a:off x="4197812" y="7157869"/>
            <a:ext cx="2038137" cy="1966802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25909" y="0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197419" y="1285682"/>
            <a:ext cx="8856171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Website giúp tiếp cận khách hàng toàn quốc, không giới hạn địa lý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72823" y="7641590"/>
            <a:ext cx="885617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Dễ dàng thực hiện các chiến dịch marketing trực tuyến và nhanh chóng điều chỉnh chiến lược kinh doanh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97419" y="5354534"/>
            <a:ext cx="8856171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Giảm chi phí thuê mặt bằng và nhân viên, quản lý kho hàng hiệu quả hơn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97419" y="3237501"/>
            <a:ext cx="8856171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Khách hàng có thể tra cứu, so sánh và mua ô tô trực tuyến dễ dàng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9849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Lý do chọn đề tài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9" y="0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8920" y="1667472"/>
            <a:ext cx="1368024" cy="152002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64591" y="1866569"/>
            <a:ext cx="10798487" cy="987436"/>
            <a:chOff x="0" y="0"/>
            <a:chExt cx="2844046" cy="2600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4046" cy="260066"/>
            </a:xfrm>
            <a:custGeom>
              <a:avLst/>
              <a:gdLst/>
              <a:ahLst/>
              <a:cxnLst/>
              <a:rect l="l" t="t" r="r" b="b"/>
              <a:pathLst>
                <a:path w="2844046" h="260066">
                  <a:moveTo>
                    <a:pt x="36564" y="0"/>
                  </a:moveTo>
                  <a:lnTo>
                    <a:pt x="2807482" y="0"/>
                  </a:lnTo>
                  <a:cubicBezTo>
                    <a:pt x="2827675" y="0"/>
                    <a:pt x="2844046" y="16370"/>
                    <a:pt x="2844046" y="36564"/>
                  </a:cubicBezTo>
                  <a:lnTo>
                    <a:pt x="2844046" y="223501"/>
                  </a:lnTo>
                  <a:cubicBezTo>
                    <a:pt x="2844046" y="233199"/>
                    <a:pt x="2840193" y="242499"/>
                    <a:pt x="2833336" y="249356"/>
                  </a:cubicBezTo>
                  <a:cubicBezTo>
                    <a:pt x="2826479" y="256213"/>
                    <a:pt x="2817179" y="260066"/>
                    <a:pt x="2807482" y="260066"/>
                  </a:cubicBezTo>
                  <a:lnTo>
                    <a:pt x="36564" y="260066"/>
                  </a:lnTo>
                  <a:cubicBezTo>
                    <a:pt x="16370" y="260066"/>
                    <a:pt x="0" y="243695"/>
                    <a:pt x="0" y="223501"/>
                  </a:cubicBezTo>
                  <a:lnTo>
                    <a:pt x="0" y="36564"/>
                  </a:lnTo>
                  <a:cubicBezTo>
                    <a:pt x="0" y="16370"/>
                    <a:pt x="16370" y="0"/>
                    <a:pt x="36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44046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8920" y="3827334"/>
            <a:ext cx="1227624" cy="1316166"/>
          </a:xfrm>
          <a:custGeom>
            <a:avLst/>
            <a:gdLst/>
            <a:ahLst/>
            <a:cxnLst/>
            <a:rect l="l" t="t" r="r" b="b"/>
            <a:pathLst>
              <a:path w="1227624" h="1316166">
                <a:moveTo>
                  <a:pt x="0" y="0"/>
                </a:moveTo>
                <a:lnTo>
                  <a:pt x="1227624" y="0"/>
                </a:lnTo>
                <a:lnTo>
                  <a:pt x="1227624" y="1316166"/>
                </a:lnTo>
                <a:lnTo>
                  <a:pt x="0" y="1316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44757" y="3991699"/>
            <a:ext cx="10798487" cy="987436"/>
            <a:chOff x="0" y="0"/>
            <a:chExt cx="2844046" cy="260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44046" cy="260066"/>
            </a:xfrm>
            <a:custGeom>
              <a:avLst/>
              <a:gdLst/>
              <a:ahLst/>
              <a:cxnLst/>
              <a:rect l="l" t="t" r="r" b="b"/>
              <a:pathLst>
                <a:path w="2844046" h="260066">
                  <a:moveTo>
                    <a:pt x="36564" y="0"/>
                  </a:moveTo>
                  <a:lnTo>
                    <a:pt x="2807482" y="0"/>
                  </a:lnTo>
                  <a:cubicBezTo>
                    <a:pt x="2827675" y="0"/>
                    <a:pt x="2844046" y="16370"/>
                    <a:pt x="2844046" y="36564"/>
                  </a:cubicBezTo>
                  <a:lnTo>
                    <a:pt x="2844046" y="223501"/>
                  </a:lnTo>
                  <a:cubicBezTo>
                    <a:pt x="2844046" y="233199"/>
                    <a:pt x="2840193" y="242499"/>
                    <a:pt x="2833336" y="249356"/>
                  </a:cubicBezTo>
                  <a:cubicBezTo>
                    <a:pt x="2826479" y="256213"/>
                    <a:pt x="2817179" y="260066"/>
                    <a:pt x="2807482" y="260066"/>
                  </a:cubicBezTo>
                  <a:lnTo>
                    <a:pt x="36564" y="260066"/>
                  </a:lnTo>
                  <a:cubicBezTo>
                    <a:pt x="16370" y="260066"/>
                    <a:pt x="0" y="243695"/>
                    <a:pt x="0" y="223501"/>
                  </a:cubicBezTo>
                  <a:lnTo>
                    <a:pt x="0" y="36564"/>
                  </a:lnTo>
                  <a:cubicBezTo>
                    <a:pt x="0" y="16370"/>
                    <a:pt x="16370" y="0"/>
                    <a:pt x="36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844046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57990" y="6095893"/>
            <a:ext cx="2067835" cy="1142949"/>
          </a:xfrm>
          <a:custGeom>
            <a:avLst/>
            <a:gdLst/>
            <a:ahLst/>
            <a:cxnLst/>
            <a:rect l="l" t="t" r="r" b="b"/>
            <a:pathLst>
              <a:path w="2067835" h="1142949">
                <a:moveTo>
                  <a:pt x="0" y="0"/>
                </a:moveTo>
                <a:lnTo>
                  <a:pt x="2067835" y="0"/>
                </a:lnTo>
                <a:lnTo>
                  <a:pt x="2067835" y="1142949"/>
                </a:lnTo>
                <a:lnTo>
                  <a:pt x="0" y="1142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858678" y="6095893"/>
            <a:ext cx="10798487" cy="1551811"/>
            <a:chOff x="0" y="0"/>
            <a:chExt cx="2844046" cy="4087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4046" cy="408708"/>
            </a:xfrm>
            <a:custGeom>
              <a:avLst/>
              <a:gdLst/>
              <a:ahLst/>
              <a:cxnLst/>
              <a:rect l="l" t="t" r="r" b="b"/>
              <a:pathLst>
                <a:path w="2844046" h="408708">
                  <a:moveTo>
                    <a:pt x="36564" y="0"/>
                  </a:moveTo>
                  <a:lnTo>
                    <a:pt x="2807482" y="0"/>
                  </a:lnTo>
                  <a:cubicBezTo>
                    <a:pt x="2827675" y="0"/>
                    <a:pt x="2844046" y="16370"/>
                    <a:pt x="2844046" y="36564"/>
                  </a:cubicBezTo>
                  <a:lnTo>
                    <a:pt x="2844046" y="372143"/>
                  </a:lnTo>
                  <a:cubicBezTo>
                    <a:pt x="2844046" y="381841"/>
                    <a:pt x="2840193" y="391141"/>
                    <a:pt x="2833336" y="397998"/>
                  </a:cubicBezTo>
                  <a:cubicBezTo>
                    <a:pt x="2826479" y="404855"/>
                    <a:pt x="2817179" y="408708"/>
                    <a:pt x="2807482" y="408708"/>
                  </a:cubicBezTo>
                  <a:lnTo>
                    <a:pt x="36564" y="408708"/>
                  </a:lnTo>
                  <a:cubicBezTo>
                    <a:pt x="16370" y="408708"/>
                    <a:pt x="0" y="392337"/>
                    <a:pt x="0" y="372143"/>
                  </a:cubicBezTo>
                  <a:lnTo>
                    <a:pt x="0" y="36564"/>
                  </a:lnTo>
                  <a:cubicBezTo>
                    <a:pt x="0" y="16370"/>
                    <a:pt x="16370" y="0"/>
                    <a:pt x="36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844046" cy="475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44757" y="8191342"/>
            <a:ext cx="10798487" cy="1551811"/>
            <a:chOff x="0" y="0"/>
            <a:chExt cx="2844046" cy="4087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44046" cy="408708"/>
            </a:xfrm>
            <a:custGeom>
              <a:avLst/>
              <a:gdLst/>
              <a:ahLst/>
              <a:cxnLst/>
              <a:rect l="l" t="t" r="r" b="b"/>
              <a:pathLst>
                <a:path w="2844046" h="408708">
                  <a:moveTo>
                    <a:pt x="36564" y="0"/>
                  </a:moveTo>
                  <a:lnTo>
                    <a:pt x="2807482" y="0"/>
                  </a:lnTo>
                  <a:cubicBezTo>
                    <a:pt x="2827675" y="0"/>
                    <a:pt x="2844046" y="16370"/>
                    <a:pt x="2844046" y="36564"/>
                  </a:cubicBezTo>
                  <a:lnTo>
                    <a:pt x="2844046" y="372143"/>
                  </a:lnTo>
                  <a:cubicBezTo>
                    <a:pt x="2844046" y="381841"/>
                    <a:pt x="2840193" y="391141"/>
                    <a:pt x="2833336" y="397998"/>
                  </a:cubicBezTo>
                  <a:cubicBezTo>
                    <a:pt x="2826479" y="404855"/>
                    <a:pt x="2817179" y="408708"/>
                    <a:pt x="2807482" y="408708"/>
                  </a:cubicBezTo>
                  <a:lnTo>
                    <a:pt x="36564" y="408708"/>
                  </a:lnTo>
                  <a:cubicBezTo>
                    <a:pt x="16370" y="408708"/>
                    <a:pt x="0" y="392337"/>
                    <a:pt x="0" y="372143"/>
                  </a:cubicBezTo>
                  <a:lnTo>
                    <a:pt x="0" y="36564"/>
                  </a:lnTo>
                  <a:cubicBezTo>
                    <a:pt x="0" y="16370"/>
                    <a:pt x="16370" y="0"/>
                    <a:pt x="36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844046" cy="475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3866" y="8162070"/>
            <a:ext cx="1781959" cy="1581084"/>
          </a:xfrm>
          <a:custGeom>
            <a:avLst/>
            <a:gdLst/>
            <a:ahLst/>
            <a:cxnLst/>
            <a:rect l="l" t="t" r="r" b="b"/>
            <a:pathLst>
              <a:path w="1781959" h="1581084">
                <a:moveTo>
                  <a:pt x="0" y="0"/>
                </a:moveTo>
                <a:lnTo>
                  <a:pt x="1781959" y="0"/>
                </a:lnTo>
                <a:lnTo>
                  <a:pt x="1781959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9849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Mục tiêu của đề tài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29003" y="2061519"/>
            <a:ext cx="885617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Phân tích, hiểu bài toán nghiệp vụ thực tế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09169" y="4186649"/>
            <a:ext cx="94975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Tìm hiểu công nghệ, xây dựng Website bán ô tô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23090" y="6290844"/>
            <a:ext cx="9497506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Về phía khách hàng, khách hàng có thể dễ dàng đặt hàng với độ tin cậy cao, đảm bảo chất lượng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58678" y="8386293"/>
            <a:ext cx="10604399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Về phía người quản trị, có thể xem thống kê sản phẩm, dễ dàng quản lý số lượng sản phẩm và đơn hàng.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9" y="0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14621" y="1028700"/>
            <a:ext cx="3864228" cy="2155224"/>
          </a:xfrm>
          <a:custGeom>
            <a:avLst/>
            <a:gdLst/>
            <a:ahLst/>
            <a:cxnLst/>
            <a:rect l="l" t="t" r="r" b="b"/>
            <a:pathLst>
              <a:path w="3864228" h="2155224">
                <a:moveTo>
                  <a:pt x="0" y="0"/>
                </a:moveTo>
                <a:lnTo>
                  <a:pt x="3864228" y="0"/>
                </a:lnTo>
                <a:lnTo>
                  <a:pt x="3864228" y="2155224"/>
                </a:lnTo>
                <a:lnTo>
                  <a:pt x="0" y="215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21" t="-11645" r="-11271" b="-2380"/>
            </a:stretch>
          </a:blipFill>
        </p:spPr>
      </p:sp>
      <p:grpSp>
        <p:nvGrpSpPr>
          <p:cNvPr id="4" name="Group 4"/>
          <p:cNvGrpSpPr/>
          <p:nvPr/>
        </p:nvGrpSpPr>
        <p:grpSpPr>
          <a:xfrm rot="-698841">
            <a:off x="5867424" y="2713050"/>
            <a:ext cx="6084698" cy="725985"/>
            <a:chOff x="0" y="0"/>
            <a:chExt cx="1602554" cy="191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02554" cy="191206"/>
            </a:xfrm>
            <a:custGeom>
              <a:avLst/>
              <a:gdLst/>
              <a:ahLst/>
              <a:cxnLst/>
              <a:rect l="l" t="t" r="r" b="b"/>
              <a:pathLst>
                <a:path w="1602554" h="191206">
                  <a:moveTo>
                    <a:pt x="0" y="0"/>
                  </a:moveTo>
                  <a:lnTo>
                    <a:pt x="1399354" y="0"/>
                  </a:lnTo>
                  <a:lnTo>
                    <a:pt x="1602554" y="95603"/>
                  </a:lnTo>
                  <a:lnTo>
                    <a:pt x="1399354" y="191206"/>
                  </a:lnTo>
                  <a:lnTo>
                    <a:pt x="0" y="191206"/>
                  </a:lnTo>
                  <a:lnTo>
                    <a:pt x="203200" y="9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66675"/>
              <a:ext cx="1348554" cy="25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"/>
                </a:rPr>
                <a:t>Ngôn ngữ lập trình JAVA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227380">
            <a:off x="6308595" y="6731494"/>
            <a:ext cx="5547335" cy="606857"/>
            <a:chOff x="0" y="0"/>
            <a:chExt cx="1461027" cy="159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61027" cy="159831"/>
            </a:xfrm>
            <a:custGeom>
              <a:avLst/>
              <a:gdLst/>
              <a:ahLst/>
              <a:cxnLst/>
              <a:rect l="l" t="t" r="r" b="b"/>
              <a:pathLst>
                <a:path w="1461027" h="159831">
                  <a:moveTo>
                    <a:pt x="0" y="0"/>
                  </a:moveTo>
                  <a:lnTo>
                    <a:pt x="1257827" y="0"/>
                  </a:lnTo>
                  <a:lnTo>
                    <a:pt x="1461027" y="79915"/>
                  </a:lnTo>
                  <a:lnTo>
                    <a:pt x="1257827" y="159831"/>
                  </a:lnTo>
                  <a:lnTo>
                    <a:pt x="0" y="159831"/>
                  </a:lnTo>
                  <a:lnTo>
                    <a:pt x="203200" y="79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66675"/>
              <a:ext cx="1207027" cy="226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"/>
                </a:rPr>
                <a:t>Hệ quản trị cơ sở dữ liệu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425606">
            <a:off x="6439311" y="8586430"/>
            <a:ext cx="5409379" cy="679130"/>
            <a:chOff x="0" y="0"/>
            <a:chExt cx="1424692" cy="1788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24692" cy="178866"/>
            </a:xfrm>
            <a:custGeom>
              <a:avLst/>
              <a:gdLst/>
              <a:ahLst/>
              <a:cxnLst/>
              <a:rect l="l" t="t" r="r" b="b"/>
              <a:pathLst>
                <a:path w="1424692" h="178866">
                  <a:moveTo>
                    <a:pt x="0" y="0"/>
                  </a:moveTo>
                  <a:lnTo>
                    <a:pt x="1221492" y="0"/>
                  </a:lnTo>
                  <a:lnTo>
                    <a:pt x="1424692" y="89433"/>
                  </a:lnTo>
                  <a:lnTo>
                    <a:pt x="1221492" y="178866"/>
                  </a:lnTo>
                  <a:lnTo>
                    <a:pt x="0" y="178866"/>
                  </a:lnTo>
                  <a:lnTo>
                    <a:pt x="203200" y="89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66675"/>
              <a:ext cx="1170692" cy="245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"/>
                </a:rPr>
                <a:t>Java Template Engine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-324464">
            <a:off x="6343139" y="4722365"/>
            <a:ext cx="5601722" cy="644399"/>
            <a:chOff x="0" y="0"/>
            <a:chExt cx="1475351" cy="1697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75351" cy="169718"/>
            </a:xfrm>
            <a:custGeom>
              <a:avLst/>
              <a:gdLst/>
              <a:ahLst/>
              <a:cxnLst/>
              <a:rect l="l" t="t" r="r" b="b"/>
              <a:pathLst>
                <a:path w="1475351" h="169718">
                  <a:moveTo>
                    <a:pt x="0" y="0"/>
                  </a:moveTo>
                  <a:lnTo>
                    <a:pt x="1272151" y="0"/>
                  </a:lnTo>
                  <a:lnTo>
                    <a:pt x="1475351" y="84859"/>
                  </a:lnTo>
                  <a:lnTo>
                    <a:pt x="1272151" y="169718"/>
                  </a:lnTo>
                  <a:lnTo>
                    <a:pt x="0" y="169718"/>
                  </a:lnTo>
                  <a:lnTo>
                    <a:pt x="203200" y="84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66675"/>
              <a:ext cx="1221351" cy="236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"/>
                </a:rPr>
                <a:t>Spring Framework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214621" y="3443160"/>
            <a:ext cx="3864228" cy="2033357"/>
          </a:xfrm>
          <a:custGeom>
            <a:avLst/>
            <a:gdLst/>
            <a:ahLst/>
            <a:cxnLst/>
            <a:rect l="l" t="t" r="r" b="b"/>
            <a:pathLst>
              <a:path w="3864228" h="2033357">
                <a:moveTo>
                  <a:pt x="0" y="0"/>
                </a:moveTo>
                <a:lnTo>
                  <a:pt x="3864228" y="0"/>
                </a:lnTo>
                <a:lnTo>
                  <a:pt x="3864228" y="2033357"/>
                </a:lnTo>
                <a:lnTo>
                  <a:pt x="0" y="203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0" t="-10129" r="-551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14621" y="5856740"/>
            <a:ext cx="3864228" cy="2017293"/>
          </a:xfrm>
          <a:custGeom>
            <a:avLst/>
            <a:gdLst/>
            <a:ahLst/>
            <a:cxnLst/>
            <a:rect l="l" t="t" r="r" b="b"/>
            <a:pathLst>
              <a:path w="3864228" h="2017293">
                <a:moveTo>
                  <a:pt x="0" y="0"/>
                </a:moveTo>
                <a:lnTo>
                  <a:pt x="3864228" y="0"/>
                </a:lnTo>
                <a:lnTo>
                  <a:pt x="3864228" y="2017293"/>
                </a:lnTo>
                <a:lnTo>
                  <a:pt x="0" y="2017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63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14621" y="8255033"/>
            <a:ext cx="3864228" cy="1869131"/>
          </a:xfrm>
          <a:custGeom>
            <a:avLst/>
            <a:gdLst/>
            <a:ahLst/>
            <a:cxnLst/>
            <a:rect l="l" t="t" r="r" b="b"/>
            <a:pathLst>
              <a:path w="3864228" h="1869131">
                <a:moveTo>
                  <a:pt x="0" y="0"/>
                </a:moveTo>
                <a:lnTo>
                  <a:pt x="3864228" y="0"/>
                </a:lnTo>
                <a:lnTo>
                  <a:pt x="3864228" y="1869131"/>
                </a:lnTo>
                <a:lnTo>
                  <a:pt x="0" y="1869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476" b="-5126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13501" y="4045773"/>
            <a:ext cx="4112237" cy="3983970"/>
            <a:chOff x="0" y="0"/>
            <a:chExt cx="1083058" cy="10492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83058" cy="1049276"/>
            </a:xfrm>
            <a:custGeom>
              <a:avLst/>
              <a:gdLst/>
              <a:ahLst/>
              <a:cxnLst/>
              <a:rect l="l" t="t" r="r" b="b"/>
              <a:pathLst>
                <a:path w="1083058" h="1049276">
                  <a:moveTo>
                    <a:pt x="541529" y="0"/>
                  </a:moveTo>
                  <a:lnTo>
                    <a:pt x="720372" y="106340"/>
                  </a:lnTo>
                  <a:lnTo>
                    <a:pt x="924448" y="153663"/>
                  </a:lnTo>
                  <a:lnTo>
                    <a:pt x="973295" y="351373"/>
                  </a:lnTo>
                  <a:lnTo>
                    <a:pt x="1083058" y="524638"/>
                  </a:lnTo>
                  <a:lnTo>
                    <a:pt x="973295" y="697903"/>
                  </a:lnTo>
                  <a:lnTo>
                    <a:pt x="924448" y="895613"/>
                  </a:lnTo>
                  <a:lnTo>
                    <a:pt x="720372" y="942937"/>
                  </a:lnTo>
                  <a:lnTo>
                    <a:pt x="541529" y="1049276"/>
                  </a:lnTo>
                  <a:lnTo>
                    <a:pt x="362686" y="942937"/>
                  </a:lnTo>
                  <a:lnTo>
                    <a:pt x="158610" y="895613"/>
                  </a:lnTo>
                  <a:lnTo>
                    <a:pt x="109764" y="697903"/>
                  </a:lnTo>
                  <a:lnTo>
                    <a:pt x="0" y="524638"/>
                  </a:lnTo>
                  <a:lnTo>
                    <a:pt x="109764" y="351373"/>
                  </a:lnTo>
                  <a:lnTo>
                    <a:pt x="158610" y="153663"/>
                  </a:lnTo>
                  <a:lnTo>
                    <a:pt x="362686" y="106340"/>
                  </a:lnTo>
                  <a:lnTo>
                    <a:pt x="541529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86151" y="94619"/>
              <a:ext cx="710757" cy="77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Josefin Sans"/>
                </a:rPr>
                <a:t>Website bán ô tô CarForYou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69849"/>
            <a:ext cx="11443874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Giới thiệu ngôn ngữ và Framework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743" y="293974"/>
            <a:ext cx="1162094" cy="1099053"/>
            <a:chOff x="0" y="0"/>
            <a:chExt cx="306066" cy="289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5236" y="414312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3451" y="344779"/>
            <a:ext cx="8314157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Phân tích thiết kế hệ thống</a:t>
            </a:r>
          </a:p>
        </p:txBody>
      </p:sp>
      <p:sp>
        <p:nvSpPr>
          <p:cNvPr id="7" name="Freeform 7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243451" y="3535306"/>
            <a:ext cx="1162094" cy="1099053"/>
            <a:chOff x="0" y="0"/>
            <a:chExt cx="306066" cy="2894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43451" y="5891660"/>
            <a:ext cx="1162094" cy="1099053"/>
            <a:chOff x="0" y="0"/>
            <a:chExt cx="306066" cy="2894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43451" y="8247012"/>
            <a:ext cx="1162094" cy="1099053"/>
            <a:chOff x="0" y="0"/>
            <a:chExt cx="306066" cy="2894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57608" y="3535306"/>
            <a:ext cx="1162094" cy="1099053"/>
            <a:chOff x="0" y="0"/>
            <a:chExt cx="306066" cy="2894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557608" y="5891660"/>
            <a:ext cx="1162094" cy="1099053"/>
            <a:chOff x="0" y="0"/>
            <a:chExt cx="306066" cy="2894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557608" y="8247012"/>
            <a:ext cx="1162094" cy="1099053"/>
            <a:chOff x="0" y="0"/>
            <a:chExt cx="306066" cy="2894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6066" cy="289463"/>
            </a:xfrm>
            <a:custGeom>
              <a:avLst/>
              <a:gdLst/>
              <a:ahLst/>
              <a:cxnLst/>
              <a:rect l="l" t="t" r="r" b="b"/>
              <a:pathLst>
                <a:path w="306066" h="289463">
                  <a:moveTo>
                    <a:pt x="144731" y="0"/>
                  </a:moveTo>
                  <a:lnTo>
                    <a:pt x="161335" y="0"/>
                  </a:lnTo>
                  <a:cubicBezTo>
                    <a:pt x="241267" y="0"/>
                    <a:pt x="306066" y="64798"/>
                    <a:pt x="306066" y="144731"/>
                  </a:cubicBezTo>
                  <a:lnTo>
                    <a:pt x="306066" y="144731"/>
                  </a:lnTo>
                  <a:cubicBezTo>
                    <a:pt x="306066" y="183116"/>
                    <a:pt x="290817" y="219929"/>
                    <a:pt x="263675" y="247072"/>
                  </a:cubicBezTo>
                  <a:cubicBezTo>
                    <a:pt x="236533" y="274214"/>
                    <a:pt x="199720" y="289463"/>
                    <a:pt x="161335" y="289463"/>
                  </a:cubicBezTo>
                  <a:lnTo>
                    <a:pt x="144731" y="289463"/>
                  </a:lnTo>
                  <a:cubicBezTo>
                    <a:pt x="106346" y="289463"/>
                    <a:pt x="69533" y="274214"/>
                    <a:pt x="42391" y="247072"/>
                  </a:cubicBezTo>
                  <a:cubicBezTo>
                    <a:pt x="15248" y="219929"/>
                    <a:pt x="0" y="183116"/>
                    <a:pt x="0" y="144731"/>
                  </a:cubicBezTo>
                  <a:lnTo>
                    <a:pt x="0" y="144731"/>
                  </a:lnTo>
                  <a:cubicBezTo>
                    <a:pt x="0" y="106346"/>
                    <a:pt x="15248" y="69533"/>
                    <a:pt x="42391" y="42391"/>
                  </a:cubicBezTo>
                  <a:cubicBezTo>
                    <a:pt x="69533" y="15248"/>
                    <a:pt x="106346" y="0"/>
                    <a:pt x="14473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06066" cy="35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91837" y="1468402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824498" y="1479133"/>
            <a:ext cx="64414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Các chức năng chính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78944" y="3689228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4628" y="5996435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4628" y="8400933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93101" y="3689228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93101" y="6045581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93101" y="8400933"/>
            <a:ext cx="29110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Noto Serif Display"/>
              </a:rPr>
              <a:t>6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893953" y="3646923"/>
            <a:ext cx="5000815" cy="987436"/>
            <a:chOff x="0" y="0"/>
            <a:chExt cx="1317087" cy="2600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275082" y="3865374"/>
            <a:ext cx="423855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Đăng ký, đăng nhập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93953" y="5898322"/>
            <a:ext cx="5000815" cy="987436"/>
            <a:chOff x="0" y="0"/>
            <a:chExt cx="1317087" cy="26006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275082" y="6116773"/>
            <a:ext cx="423855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Tìm kiếm sản phẩm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900123" y="8302820"/>
            <a:ext cx="5000815" cy="987436"/>
            <a:chOff x="0" y="0"/>
            <a:chExt cx="1317087" cy="2600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281252" y="8521271"/>
            <a:ext cx="423855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Thống kê sản phẩm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2586477" y="3646923"/>
            <a:ext cx="5000815" cy="987436"/>
            <a:chOff x="0" y="0"/>
            <a:chExt cx="1317087" cy="26006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775385" y="3865374"/>
            <a:ext cx="468977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Xem thông tin sản phẩm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2464345" y="5891660"/>
            <a:ext cx="5000815" cy="987436"/>
            <a:chOff x="0" y="0"/>
            <a:chExt cx="1317087" cy="26006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775385" y="5870956"/>
            <a:ext cx="4238556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Đặt hàng, thanh toán Online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2464345" y="8302820"/>
            <a:ext cx="5000815" cy="987436"/>
            <a:chOff x="0" y="0"/>
            <a:chExt cx="1317087" cy="26006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17087" cy="260066"/>
            </a:xfrm>
            <a:custGeom>
              <a:avLst/>
              <a:gdLst/>
              <a:ahLst/>
              <a:cxnLst/>
              <a:rect l="l" t="t" r="r" b="b"/>
              <a:pathLst>
                <a:path w="1317087" h="260066">
                  <a:moveTo>
                    <a:pt x="78955" y="0"/>
                  </a:moveTo>
                  <a:lnTo>
                    <a:pt x="1238132" y="0"/>
                  </a:lnTo>
                  <a:cubicBezTo>
                    <a:pt x="1259072" y="0"/>
                    <a:pt x="1279155" y="8318"/>
                    <a:pt x="1293962" y="23125"/>
                  </a:cubicBezTo>
                  <a:cubicBezTo>
                    <a:pt x="1308769" y="37932"/>
                    <a:pt x="1317087" y="58015"/>
                    <a:pt x="1317087" y="78955"/>
                  </a:cubicBezTo>
                  <a:lnTo>
                    <a:pt x="1317087" y="181111"/>
                  </a:lnTo>
                  <a:cubicBezTo>
                    <a:pt x="1317087" y="202051"/>
                    <a:pt x="1308769" y="222133"/>
                    <a:pt x="1293962" y="236940"/>
                  </a:cubicBezTo>
                  <a:cubicBezTo>
                    <a:pt x="1279155" y="251747"/>
                    <a:pt x="1259072" y="260066"/>
                    <a:pt x="1238132" y="260066"/>
                  </a:cubicBezTo>
                  <a:lnTo>
                    <a:pt x="78955" y="260066"/>
                  </a:lnTo>
                  <a:cubicBezTo>
                    <a:pt x="58015" y="260066"/>
                    <a:pt x="37932" y="251747"/>
                    <a:pt x="23125" y="236940"/>
                  </a:cubicBezTo>
                  <a:cubicBezTo>
                    <a:pt x="8318" y="222133"/>
                    <a:pt x="0" y="202051"/>
                    <a:pt x="0" y="181111"/>
                  </a:cubicBezTo>
                  <a:lnTo>
                    <a:pt x="0" y="78955"/>
                  </a:lnTo>
                  <a:cubicBezTo>
                    <a:pt x="0" y="58015"/>
                    <a:pt x="8318" y="37932"/>
                    <a:pt x="23125" y="23125"/>
                  </a:cubicBezTo>
                  <a:cubicBezTo>
                    <a:pt x="37932" y="8318"/>
                    <a:pt x="58015" y="0"/>
                    <a:pt x="789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1317087" cy="326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2394255" y="8307846"/>
            <a:ext cx="5193036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Josefin Sans Bold"/>
              </a:rPr>
              <a:t>Quản lý sản phẩm, đơn hàng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961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2311" y="1490398"/>
            <a:ext cx="13324453" cy="6720894"/>
          </a:xfrm>
          <a:custGeom>
            <a:avLst/>
            <a:gdLst/>
            <a:ahLst/>
            <a:cxnLst/>
            <a:rect l="l" t="t" r="r" b="b"/>
            <a:pathLst>
              <a:path w="13324453" h="6720894">
                <a:moveTo>
                  <a:pt x="0" y="0"/>
                </a:moveTo>
                <a:lnTo>
                  <a:pt x="13324453" y="0"/>
                </a:lnTo>
                <a:lnTo>
                  <a:pt x="13324453" y="6720894"/>
                </a:lnTo>
                <a:lnTo>
                  <a:pt x="0" y="672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64" t="-327" r="-49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2924" y="6153892"/>
            <a:ext cx="3042094" cy="4114800"/>
          </a:xfrm>
          <a:custGeom>
            <a:avLst/>
            <a:gdLst/>
            <a:ahLst/>
            <a:cxnLst/>
            <a:rect l="l" t="t" r="r" b="b"/>
            <a:pathLst>
              <a:path w="3042094" h="4114800">
                <a:moveTo>
                  <a:pt x="0" y="0"/>
                </a:moveTo>
                <a:lnTo>
                  <a:pt x="3042094" y="0"/>
                </a:lnTo>
                <a:lnTo>
                  <a:pt x="3042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2661" y="87692"/>
            <a:ext cx="8878532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Biểu đồ use case người dùng</a:t>
            </a:r>
          </a:p>
        </p:txBody>
      </p:sp>
      <p:sp>
        <p:nvSpPr>
          <p:cNvPr id="6" name="Freeform 6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961"/>
            <a:ext cx="1002791" cy="951739"/>
          </a:xfrm>
          <a:custGeom>
            <a:avLst/>
            <a:gdLst/>
            <a:ahLst/>
            <a:cxnLst/>
            <a:rect l="l" t="t" r="r" b="b"/>
            <a:pathLst>
              <a:path w="1002791" h="951739">
                <a:moveTo>
                  <a:pt x="0" y="0"/>
                </a:moveTo>
                <a:lnTo>
                  <a:pt x="1002791" y="0"/>
                </a:lnTo>
                <a:lnTo>
                  <a:pt x="1002791" y="951739"/>
                </a:lnTo>
                <a:lnTo>
                  <a:pt x="0" y="95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874" y="1503997"/>
            <a:ext cx="10257445" cy="8783003"/>
          </a:xfrm>
          <a:custGeom>
            <a:avLst/>
            <a:gdLst/>
            <a:ahLst/>
            <a:cxnLst/>
            <a:rect l="l" t="t" r="r" b="b"/>
            <a:pathLst>
              <a:path w="10257445" h="8783003">
                <a:moveTo>
                  <a:pt x="0" y="0"/>
                </a:moveTo>
                <a:lnTo>
                  <a:pt x="10257445" y="0"/>
                </a:lnTo>
                <a:lnTo>
                  <a:pt x="10257445" y="8783003"/>
                </a:lnTo>
                <a:lnTo>
                  <a:pt x="0" y="878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62" t="-2671" b="-52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50649" y="5992696"/>
            <a:ext cx="4286496" cy="4294304"/>
          </a:xfrm>
          <a:custGeom>
            <a:avLst/>
            <a:gdLst/>
            <a:ahLst/>
            <a:cxnLst/>
            <a:rect l="l" t="t" r="r" b="b"/>
            <a:pathLst>
              <a:path w="4286496" h="4294304">
                <a:moveTo>
                  <a:pt x="0" y="0"/>
                </a:moveTo>
                <a:lnTo>
                  <a:pt x="4286496" y="0"/>
                </a:lnTo>
                <a:lnTo>
                  <a:pt x="4286496" y="4294304"/>
                </a:lnTo>
                <a:lnTo>
                  <a:pt x="0" y="429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1395" y="87692"/>
            <a:ext cx="8878532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Noto Serif Display"/>
              </a:rPr>
              <a:t>Biểu đồ use case Admin</a:t>
            </a:r>
          </a:p>
        </p:txBody>
      </p:sp>
      <p:sp>
        <p:nvSpPr>
          <p:cNvPr id="6" name="Freeform 6"/>
          <p:cNvSpPr/>
          <p:nvPr/>
        </p:nvSpPr>
        <p:spPr>
          <a:xfrm>
            <a:off x="17026764" y="0"/>
            <a:ext cx="1261236" cy="1180609"/>
          </a:xfrm>
          <a:custGeom>
            <a:avLst/>
            <a:gdLst/>
            <a:ahLst/>
            <a:cxnLst/>
            <a:rect l="l" t="t" r="r" b="b"/>
            <a:pathLst>
              <a:path w="1261236" h="1180609">
                <a:moveTo>
                  <a:pt x="0" y="0"/>
                </a:moveTo>
                <a:lnTo>
                  <a:pt x="1261236" y="0"/>
                </a:lnTo>
                <a:lnTo>
                  <a:pt x="1261236" y="1180609"/>
                </a:lnTo>
                <a:lnTo>
                  <a:pt x="0" y="1180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775</Words>
  <Application>Microsoft Office PowerPoint</Application>
  <PresentationFormat>Custom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Josefin Sans</vt:lpstr>
      <vt:lpstr>DejaVu Serif Bold</vt:lpstr>
      <vt:lpstr>Calibri</vt:lpstr>
      <vt:lpstr>Arial</vt:lpstr>
      <vt:lpstr>Noto Serif Display</vt:lpstr>
      <vt:lpstr>Josefin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Cẩm nang thông tin ngắn gọn</dc:title>
  <cp:lastModifiedBy>Thang Dang Huu</cp:lastModifiedBy>
  <cp:revision>3</cp:revision>
  <dcterms:created xsi:type="dcterms:W3CDTF">2006-08-16T00:00:00Z</dcterms:created>
  <dcterms:modified xsi:type="dcterms:W3CDTF">2025-06-22T10:14:22Z</dcterms:modified>
  <dc:identifier>DAGFrK3DTG8</dc:identifier>
</cp:coreProperties>
</file>